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0"/>
  </p:notesMasterIdLst>
  <p:handoutMasterIdLst>
    <p:handoutMasterId r:id="rId51"/>
  </p:handoutMasterIdLst>
  <p:sldIdLst>
    <p:sldId id="256" r:id="rId2"/>
    <p:sldId id="260" r:id="rId3"/>
    <p:sldId id="301" r:id="rId4"/>
    <p:sldId id="378" r:id="rId5"/>
    <p:sldId id="379" r:id="rId6"/>
    <p:sldId id="381" r:id="rId7"/>
    <p:sldId id="382" r:id="rId8"/>
    <p:sldId id="383" r:id="rId9"/>
    <p:sldId id="384" r:id="rId10"/>
    <p:sldId id="331" r:id="rId11"/>
    <p:sldId id="352" r:id="rId12"/>
    <p:sldId id="345" r:id="rId13"/>
    <p:sldId id="350" r:id="rId14"/>
    <p:sldId id="353" r:id="rId15"/>
    <p:sldId id="359" r:id="rId16"/>
    <p:sldId id="346" r:id="rId17"/>
    <p:sldId id="351" r:id="rId18"/>
    <p:sldId id="358" r:id="rId19"/>
    <p:sldId id="360" r:id="rId20"/>
    <p:sldId id="347" r:id="rId21"/>
    <p:sldId id="355" r:id="rId22"/>
    <p:sldId id="361" r:id="rId23"/>
    <p:sldId id="368" r:id="rId24"/>
    <p:sldId id="369" r:id="rId25"/>
    <p:sldId id="370" r:id="rId26"/>
    <p:sldId id="371" r:id="rId27"/>
    <p:sldId id="334" r:id="rId28"/>
    <p:sldId id="333" r:id="rId29"/>
    <p:sldId id="343" r:id="rId30"/>
    <p:sldId id="366" r:id="rId31"/>
    <p:sldId id="342" r:id="rId32"/>
    <p:sldId id="340" r:id="rId33"/>
    <p:sldId id="356" r:id="rId34"/>
    <p:sldId id="339" r:id="rId35"/>
    <p:sldId id="335" r:id="rId36"/>
    <p:sldId id="338" r:id="rId37"/>
    <p:sldId id="362" r:id="rId38"/>
    <p:sldId id="341" r:id="rId39"/>
    <p:sldId id="336" r:id="rId40"/>
    <p:sldId id="337" r:id="rId41"/>
    <p:sldId id="363" r:id="rId42"/>
    <p:sldId id="364" r:id="rId43"/>
    <p:sldId id="367" r:id="rId44"/>
    <p:sldId id="373" r:id="rId45"/>
    <p:sldId id="375" r:id="rId46"/>
    <p:sldId id="374" r:id="rId47"/>
    <p:sldId id="376" r:id="rId48"/>
    <p:sldId id="377" r:id="rId49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416"/>
    <p:restoredTop sz="73410"/>
  </p:normalViewPr>
  <p:slideViewPr>
    <p:cSldViewPr snapToGrid="0" snapToObjects="1">
      <p:cViewPr>
        <p:scale>
          <a:sx n="55" d="100"/>
          <a:sy n="55" d="100"/>
        </p:scale>
        <p:origin x="-2382" y="-6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01A7D94A-3000-0D4B-9E11-48E07F1B99C8}" type="datetimeFigureOut">
              <a:rPr lang="en-US"/>
              <a:pPr>
                <a:defRPr/>
              </a:pPr>
              <a:t>1/7/2018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14C473FE-1385-D045-9994-966B461D7A1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2235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3.jpe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BC10CBF3-5E80-E44D-9F62-F81D0B93836F}" type="datetimeFigureOut">
              <a:rPr lang="en-US"/>
              <a:pPr>
                <a:defRPr/>
              </a:pPr>
              <a:t>1/7/2018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363A3673-2439-144F-9843-9F2B03E026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91130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512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512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F72DD01-2A38-974C-8420-DAEA3E5A6544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126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1126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AA7E39A-74C9-0149-921B-63EA11F8C973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10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33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133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483BC6C-8B57-7C44-807C-B2E2C876F09E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53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153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68A632B-2562-DA46-947F-80A176B917DA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12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741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1741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BAEC11C-847B-2D47-957D-AA79EB8258C6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13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945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3B80FEEF-9DA7-C14C-AD5B-B3ADF6550209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14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150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2150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9F11B9C-8B22-FD47-8C01-DA8BA0F676AA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15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355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2355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892CC34-AF82-724E-B4DC-29F3DC5F2B8B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16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560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2560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B35D0ED9-1DBB-1448-9E32-FF254EC77CEE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17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765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2765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29F6E9C-D851-B247-B121-AD1071C63078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18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969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2969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4E5DA3A-5758-1D40-B02B-6FABD3819E7E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19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717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717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A317CC7-A1DF-3A40-96AF-F455589CFEE1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174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3174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FEF256A-8D4B-1A4C-8FCB-BC51A374F9C6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20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379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3379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E08C589-07F3-924E-9AE2-0EBE2AE8D734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21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58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358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7371930-A525-CB45-968E-0EC217388797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22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789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3789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44FCFA7-20B0-2E4B-9E37-44E223EA25BC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23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99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399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D6FC4F0-E4DA-814D-B43E-66BDF21E4389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24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198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419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AE191450-BF46-C145-BC77-27E6696895E5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25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403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440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102BE3-2BC3-BD4E-8A72-0DFA967123D2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26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60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460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B375155-49E2-B546-AA7C-BDCFAA545C9C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27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813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4813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37CF30AB-0807-5648-9C64-1F65689A56E8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28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5017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5017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6E44D24-0834-A647-AF11-E78DE3B65E37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29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921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921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39A8B8C-341B-6F40-B54B-7F810975637C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5222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5222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5458FCC-9816-BA49-9BE9-AA279A2F5CA7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30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5427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5427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2A0DAE0-CE35-044D-B92E-14CA307C24C9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31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5632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5632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4F5870C-DE06-274A-B7DD-D89A4F2DC09F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32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5837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5837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E437034-7A22-304F-8C92-B49B12A6DC9C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33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6041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6041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957A9F4-DE58-884C-853B-57E872D45B7E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34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6246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6246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946E8CE-5583-DA48-A8E1-FAAD8189964C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35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645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645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4E7E808-388D-8542-9C6A-AEF9C4A6F29A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36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665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665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84EF3FB-6536-3941-9EE6-98F6D6604747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37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6861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6861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C3AD3A6-F243-474D-9A75-B12807407A53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38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7065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7065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4CDF343-989A-4843-9346-D39775DEBBFC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39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921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921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39A8B8C-341B-6F40-B54B-7F810975637C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602613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7270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7270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62B95A2-0E99-A043-90F3-F29C93108E95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40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7475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7475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765785B-A853-4B4E-9C36-CEADB2C1F819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41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7680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7680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845FDE5-7E7B-164E-9FD7-6A04168ADACD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42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7885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7885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F92A53F-070D-7D42-B101-5470B69C5B95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43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5427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5427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2A0DAE0-CE35-044D-B92E-14CA307C24C9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44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9367104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5427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 dirty="0"/>
          </a:p>
        </p:txBody>
      </p:sp>
      <p:sp>
        <p:nvSpPr>
          <p:cNvPr id="5427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2A0DAE0-CE35-044D-B92E-14CA307C24C9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45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1809535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5427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5427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2A0DAE0-CE35-044D-B92E-14CA307C24C9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46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7152060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5427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5427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2A0DAE0-CE35-044D-B92E-14CA307C24C9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47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558291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7270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7270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62B95A2-0E99-A043-90F3-F29C93108E95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48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206246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921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921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39A8B8C-341B-6F40-B54B-7F810975637C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946812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921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921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39A8B8C-341B-6F40-B54B-7F810975637C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179435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921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921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39A8B8C-341B-6F40-B54B-7F810975637C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29065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921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921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39A8B8C-341B-6F40-B54B-7F810975637C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721922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921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921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39A8B8C-341B-6F40-B54B-7F810975637C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72046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D9E57E-A5E1-8C44-9597-065DD7538DF2}" type="datetime1">
              <a:rPr lang="en-US"/>
              <a:pPr>
                <a:defRPr/>
              </a:pPr>
              <a:t>1/7/2018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09A76E-EA50-F647-9377-AFF6C16170D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74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23F80E-38FF-3E4F-B244-676DDDF5FA6A}" type="datetime1">
              <a:rPr lang="en-US"/>
              <a:pPr>
                <a:defRPr/>
              </a:pPr>
              <a:t>1/7/2018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97BC41-2D45-3142-9AF3-9DFEFE990BE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675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C41972-9C54-A24C-B115-610FB7687419}" type="datetime1">
              <a:rPr lang="en-US"/>
              <a:pPr>
                <a:defRPr/>
              </a:pPr>
              <a:t>1/7/2018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BDCFBD-104D-AD47-B273-43594655F6E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3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1D711E-DD8F-4341-AD96-16C374FC668F}" type="datetime1">
              <a:rPr lang="en-US"/>
              <a:pPr>
                <a:defRPr/>
              </a:pPr>
              <a:t>1/7/2018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63D8C8-2350-7540-BD7D-1D4E8A4684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13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36010A-9B16-104E-8452-222BE126A4A9}" type="datetime1">
              <a:rPr lang="en-US"/>
              <a:pPr>
                <a:defRPr/>
              </a:pPr>
              <a:t>1/7/2018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B310C1-58FB-EB45-99ED-73586884C7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669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A1230F-21ED-C04D-A82F-1CEBF9B7AD16}" type="datetime1">
              <a:rPr lang="en-US"/>
              <a:pPr>
                <a:defRPr/>
              </a:pPr>
              <a:t>1/7/2018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7EEF67-430E-B14F-80DF-0BAF879558F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2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48BD45-B1DD-EE4C-9492-98974A0F3446}" type="datetime1">
              <a:rPr lang="en-US"/>
              <a:pPr>
                <a:defRPr/>
              </a:pPr>
              <a:t>1/7/2018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B80028-8597-8E4C-BD6E-B121A90C199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2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AC3B77-48FA-AE48-952D-63DBAA5A265E}" type="datetime1">
              <a:rPr lang="en-US"/>
              <a:pPr>
                <a:defRPr/>
              </a:pPr>
              <a:t>1/7/2018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7B7DD2-0107-7245-B8FF-CC97B43DF8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2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217E34-9062-294E-B11A-AC42DCECF8A6}" type="datetime1">
              <a:rPr lang="en-US"/>
              <a:pPr>
                <a:defRPr/>
              </a:pPr>
              <a:t>1/7/2018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CF9C06-6F91-E94B-ABBE-67EDC0EF6A6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101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E55384-1DD0-B845-96CA-7132C38D3FFB}" type="datetime1">
              <a:rPr lang="en-US"/>
              <a:pPr>
                <a:defRPr/>
              </a:pPr>
              <a:t>1/7/2018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F605BE-F549-004D-BB34-D09E29642D2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267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5A07AF-908E-A841-B1D3-95242A7C6C8F}" type="datetime1">
              <a:rPr lang="en-US"/>
              <a:pPr>
                <a:defRPr/>
              </a:pPr>
              <a:t>1/7/2018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FA3AB5-38DE-D54D-AF76-A2648F7593F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663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9BF90166-94C4-FB42-8FBD-51472884F4E3}" type="datetime1">
              <a:rPr lang="en-US"/>
              <a:pPr>
                <a:defRPr/>
              </a:pPr>
              <a:t>1/7/2018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44F0EF74-8BC5-B349-927F-B2D56746775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gi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abri.fr/perso/bpinaud/userfiles/downloads/hartigan_1979_kmeans.pdf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e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3870325"/>
            <a:ext cx="12455525" cy="2216150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pPr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099" name="TextBox 3"/>
          <p:cNvSpPr txBox="1">
            <a:spLocks noChangeArrowheads="1"/>
          </p:cNvSpPr>
          <p:nvPr/>
        </p:nvSpPr>
        <p:spPr bwMode="auto">
          <a:xfrm>
            <a:off x="2451100" y="4070350"/>
            <a:ext cx="9344025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3600" b="1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Lecture 9</a:t>
            </a:r>
            <a:r>
              <a:rPr lang="en-US" altLang="x-none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: Unsupervised Learning</a:t>
            </a:r>
            <a:endParaRPr lang="en-US" altLang="x-none" sz="3600" b="1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eaLnBrk="1" hangingPunct="1"/>
            <a:r>
              <a:rPr lang="en-US" altLang="x-none" sz="2000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</a:p>
          <a:p>
            <a:pPr eaLnBrk="1" hangingPunct="1"/>
            <a:endParaRPr lang="en-US" altLang="x-none" sz="2000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eaLnBrk="1" hangingPunct="1"/>
            <a:r>
              <a:rPr lang="en-US" altLang="x-none" sz="2000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Jeff </a:t>
            </a:r>
            <a:r>
              <a:rPr lang="en-US" altLang="x-none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Chen</a:t>
            </a:r>
            <a:endParaRPr lang="en-US" altLang="x-none" sz="2000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4100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450" y="4156075"/>
            <a:ext cx="1644650" cy="1644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24CBB4-FEE0-9D46-A273-165EED210CAB}" type="slidenum">
              <a:rPr lang="en-US"/>
              <a:pPr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700"/>
            <a:ext cx="3028950" cy="70802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>
            <a:spAutoFit/>
          </a:bodyPr>
          <a:lstStyle/>
          <a:p>
            <a:pPr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500" y="1887538"/>
            <a:ext cx="9226550" cy="3416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Last thoughts on classifiers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Unsupervised learning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K-Means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&lt;break&gt;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Hierarchical clustering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endParaRPr lang="en-US" sz="3600" dirty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A06081B-C30F-8E4B-AD1D-E2BF20E9F7FA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38" y="6354763"/>
            <a:ext cx="4044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Policy</a:t>
            </a:r>
            <a:endParaRPr lang="en-US" dirty="0">
              <a:solidFill>
                <a:schemeClr val="bg1">
                  <a:lumMod val="75000"/>
                </a:schemeClr>
              </a:solidFill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Unsupervised learning</a:t>
            </a:r>
          </a:p>
        </p:txBody>
      </p:sp>
      <p:sp>
        <p:nvSpPr>
          <p:cNvPr id="12290" name="TextBox 6"/>
          <p:cNvSpPr txBox="1">
            <a:spLocks noChangeArrowheads="1"/>
          </p:cNvSpPr>
          <p:nvPr/>
        </p:nvSpPr>
        <p:spPr bwMode="auto">
          <a:xfrm>
            <a:off x="2967038" y="4094163"/>
            <a:ext cx="6800850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 sz="480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What if you didn’t have labels in a dataset? </a:t>
            </a:r>
            <a:endParaRPr lang="en-US" altLang="x-none" sz="400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</a:t>
            </a:r>
          </a:p>
        </p:txBody>
      </p:sp>
      <p:sp>
        <p:nvSpPr>
          <p:cNvPr id="14338" name="TextBox 6"/>
          <p:cNvSpPr txBox="1">
            <a:spLocks noChangeArrowheads="1"/>
          </p:cNvSpPr>
          <p:nvPr/>
        </p:nvSpPr>
        <p:spPr bwMode="auto">
          <a:xfrm>
            <a:off x="598488" y="2224088"/>
            <a:ext cx="4241800" cy="1754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36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How much of the land is yielding growth?</a:t>
            </a:r>
            <a:endParaRPr lang="en-US" altLang="x-none" sz="2800"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4339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3488" y="58738"/>
            <a:ext cx="7073900" cy="672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763838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Courtesy NASA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</a:t>
            </a:r>
          </a:p>
        </p:txBody>
      </p:sp>
      <p:sp>
        <p:nvSpPr>
          <p:cNvPr id="16386" name="TextBox 6"/>
          <p:cNvSpPr txBox="1">
            <a:spLocks noChangeArrowheads="1"/>
          </p:cNvSpPr>
          <p:nvPr/>
        </p:nvSpPr>
        <p:spPr bwMode="auto">
          <a:xfrm>
            <a:off x="598488" y="2224088"/>
            <a:ext cx="4241800" cy="286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36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How can we extract the extent of the fertile areas of the Nile from a photograph?</a:t>
            </a:r>
            <a:endParaRPr lang="en-US" altLang="x-none" sz="280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63838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Courtesy NASA</a:t>
            </a:r>
            <a:endParaRPr lang="en-US" sz="11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388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0"/>
            <a:ext cx="6858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13284" y="222486"/>
            <a:ext cx="9078716" cy="6504709"/>
          </a:xfrm>
          <a:prstGeom prst="rect">
            <a:avLst/>
          </a:prstGeom>
        </p:spPr>
      </p:pic>
      <p:sp>
        <p:nvSpPr>
          <p:cNvPr id="18435" name="TextBox 6"/>
          <p:cNvSpPr txBox="1">
            <a:spLocks noChangeArrowheads="1"/>
          </p:cNvSpPr>
          <p:nvPr/>
        </p:nvSpPr>
        <p:spPr bwMode="auto">
          <a:xfrm>
            <a:off x="269875" y="1741488"/>
            <a:ext cx="3022600" cy="3540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32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In the last election, which regions’ support swung for one party more than before?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16025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Credit: BBC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16025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Credit: 23andMe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08300" y="1440190"/>
            <a:ext cx="9283700" cy="5156200"/>
          </a:xfrm>
          <a:prstGeom prst="rect">
            <a:avLst/>
          </a:prstGeom>
        </p:spPr>
      </p:pic>
      <p:sp>
        <p:nvSpPr>
          <p:cNvPr id="20484" name="TextBox 6"/>
          <p:cNvSpPr txBox="1">
            <a:spLocks noChangeArrowheads="1"/>
          </p:cNvSpPr>
          <p:nvPr/>
        </p:nvSpPr>
        <p:spPr bwMode="auto">
          <a:xfrm>
            <a:off x="269875" y="1741488"/>
            <a:ext cx="3022600" cy="304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32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Which genes are correlated and can be expressed in lower dimensions?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</a:t>
            </a:r>
          </a:p>
        </p:txBody>
      </p:sp>
      <p:sp>
        <p:nvSpPr>
          <p:cNvPr id="22530" name="TextBox 6"/>
          <p:cNvSpPr txBox="1">
            <a:spLocks noChangeArrowheads="1"/>
          </p:cNvSpPr>
          <p:nvPr/>
        </p:nvSpPr>
        <p:spPr bwMode="auto">
          <a:xfrm>
            <a:off x="598488" y="2224088"/>
            <a:ext cx="4241800" cy="1754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36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Answers: A lot or 46.7% of the image. </a:t>
            </a:r>
            <a:endParaRPr lang="en-US" altLang="x-none" sz="2800"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22531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5550" y="0"/>
            <a:ext cx="71564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2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5550" y="0"/>
            <a:ext cx="72072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</a:t>
            </a:r>
          </a:p>
        </p:txBody>
      </p:sp>
      <p:sp>
        <p:nvSpPr>
          <p:cNvPr id="24578" name="TextBox 6"/>
          <p:cNvSpPr txBox="1">
            <a:spLocks noChangeArrowheads="1"/>
          </p:cNvSpPr>
          <p:nvPr/>
        </p:nvSpPr>
        <p:spPr bwMode="auto">
          <a:xfrm>
            <a:off x="619125" y="374650"/>
            <a:ext cx="42418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r" eaLnBrk="1" hangingPunct="1"/>
            <a:r>
              <a:rPr lang="en-US" altLang="x-none" sz="28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woot! </a:t>
            </a:r>
            <a:r>
              <a:rPr lang="en-US" altLang="x-none" sz="36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  <a:sym typeface="Wingdings" charset="2"/>
              </a:rPr>
              <a:t></a:t>
            </a:r>
            <a:endParaRPr lang="en-US" altLang="x-none" sz="360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24579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5550" y="11113"/>
            <a:ext cx="7156450" cy="6846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</a:t>
            </a:r>
          </a:p>
        </p:txBody>
      </p:sp>
      <p:pic>
        <p:nvPicPr>
          <p:cNvPr id="26626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3088" y="222250"/>
            <a:ext cx="9078912" cy="650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7" name="TextBox 6"/>
          <p:cNvSpPr txBox="1">
            <a:spLocks noChangeArrowheads="1"/>
          </p:cNvSpPr>
          <p:nvPr/>
        </p:nvSpPr>
        <p:spPr bwMode="auto">
          <a:xfrm>
            <a:off x="269875" y="1741488"/>
            <a:ext cx="3022600" cy="3662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32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Which regions’ support swung for one party more than before?</a:t>
            </a:r>
          </a:p>
          <a:p>
            <a:pPr eaLnBrk="1" hangingPunct="1"/>
            <a:r>
              <a:rPr lang="en-US" altLang="x-none" sz="24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(Note that the pattern is not bound by states)</a:t>
            </a:r>
            <a:endParaRPr lang="en-US" altLang="x-none" sz="240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16025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Credit: BBC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16025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Credit</a:t>
            </a:r>
            <a:r>
              <a:rPr lang="en-US" sz="11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23andMe</a:t>
            </a:r>
            <a:endParaRPr lang="en-US" sz="11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67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8300" y="1439863"/>
            <a:ext cx="9283700" cy="515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6" name="TextBox 6"/>
          <p:cNvSpPr txBox="1">
            <a:spLocks noChangeArrowheads="1"/>
          </p:cNvSpPr>
          <p:nvPr/>
        </p:nvSpPr>
        <p:spPr bwMode="auto">
          <a:xfrm>
            <a:off x="269875" y="1741488"/>
            <a:ext cx="3022600" cy="304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32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Depends. But for some ancestries, it can be as few as two variables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700"/>
            <a:ext cx="3028950" cy="70802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>
            <a:spAutoFit/>
          </a:bodyPr>
          <a:lstStyle/>
          <a:p>
            <a:pPr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500" y="1887538"/>
            <a:ext cx="9226550" cy="3416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Last thoughts on supervised learning</a:t>
            </a:r>
            <a:endParaRPr lang="en-US" sz="3600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Unsupervised learning</a:t>
            </a:r>
            <a:endParaRPr lang="en-US" sz="3600" dirty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K-Means</a:t>
            </a:r>
            <a:endParaRPr lang="en-US" sz="3600" dirty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&lt;break&gt;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Hierarchical clustering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endParaRPr lang="en-US" sz="3600" dirty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B772E9-8415-2140-9747-1B481312A853}" type="slidenum">
              <a:rPr lang="en-US"/>
              <a:pPr>
                <a:defRPr/>
              </a:pPr>
              <a:t>2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38" y="6354763"/>
            <a:ext cx="4044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Policy</a:t>
            </a:r>
            <a:endParaRPr lang="en-US" dirty="0">
              <a:solidFill>
                <a:schemeClr val="bg1">
                  <a:lumMod val="75000"/>
                </a:schemeClr>
              </a:solidFill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Unsupervised Learning</a:t>
            </a:r>
          </a:p>
        </p:txBody>
      </p:sp>
      <p:sp>
        <p:nvSpPr>
          <p:cNvPr id="30722" name="TextBox 6"/>
          <p:cNvSpPr txBox="1">
            <a:spLocks noChangeArrowheads="1"/>
          </p:cNvSpPr>
          <p:nvPr/>
        </p:nvSpPr>
        <p:spPr bwMode="auto">
          <a:xfrm>
            <a:off x="1200150" y="841375"/>
            <a:ext cx="100838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 sz="36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Supervised Learning</a:t>
            </a:r>
            <a:endParaRPr lang="en-US" altLang="x-none" sz="280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0723" name="Rectangle 5"/>
          <p:cNvSpPr>
            <a:spLocks noChangeArrowheads="1"/>
          </p:cNvSpPr>
          <p:nvPr/>
        </p:nvSpPr>
        <p:spPr bwMode="auto">
          <a:xfrm>
            <a:off x="1463675" y="1809750"/>
            <a:ext cx="5672138" cy="423227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altLang="x-none" sz="2800" u="sng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Goal</a:t>
            </a:r>
            <a:r>
              <a:rPr lang="en-US" altLang="x-none" sz="280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Learn and predict known phenomena</a:t>
            </a:r>
          </a:p>
          <a:p>
            <a:pPr eaLnBrk="1" hangingPunct="1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altLang="x-none" sz="2800" u="sng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Data</a:t>
            </a:r>
            <a:r>
              <a:rPr lang="en-US" altLang="x-none" sz="280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Targets (labels), Input features</a:t>
            </a:r>
          </a:p>
          <a:p>
            <a:pPr eaLnBrk="1" hangingPunct="1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altLang="x-none" sz="2800" u="sng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Eval</a:t>
            </a:r>
            <a:r>
              <a:rPr lang="en-US" altLang="x-none" sz="280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Common measures (e.g. ROC, F1, TPR)</a:t>
            </a:r>
          </a:p>
          <a:p>
            <a:pPr eaLnBrk="1" hangingPunct="1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altLang="x-none" sz="2800" u="sng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Complexity</a:t>
            </a:r>
            <a:r>
              <a:rPr lang="en-US" altLang="x-none" sz="280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Statistical techniques tend to be complex</a:t>
            </a:r>
          </a:p>
        </p:txBody>
      </p:sp>
      <p:sp>
        <p:nvSpPr>
          <p:cNvPr id="30724" name="Rectangle 7"/>
          <p:cNvSpPr>
            <a:spLocks noChangeArrowheads="1"/>
          </p:cNvSpPr>
          <p:nvPr/>
        </p:nvSpPr>
        <p:spPr bwMode="auto">
          <a:xfrm>
            <a:off x="7974013" y="3271838"/>
            <a:ext cx="4217987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spcBef>
                <a:spcPts val="600"/>
              </a:spcBef>
              <a:spcAft>
                <a:spcPts val="1200"/>
              </a:spcAft>
            </a:pPr>
            <a:r>
              <a:rPr lang="en-US" altLang="x-none" sz="44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y = f(x)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Unsupervised Learning</a:t>
            </a:r>
          </a:p>
        </p:txBody>
      </p:sp>
      <p:sp>
        <p:nvSpPr>
          <p:cNvPr id="32770" name="TextBox 6"/>
          <p:cNvSpPr txBox="1">
            <a:spLocks noChangeArrowheads="1"/>
          </p:cNvSpPr>
          <p:nvPr/>
        </p:nvSpPr>
        <p:spPr bwMode="auto">
          <a:xfrm>
            <a:off x="1200150" y="841375"/>
            <a:ext cx="100838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 sz="36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Unsupervised Learning</a:t>
            </a:r>
            <a:endParaRPr lang="en-US" altLang="x-none" sz="280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2771" name="Rectangle 4"/>
          <p:cNvSpPr>
            <a:spLocks noChangeArrowheads="1"/>
          </p:cNvSpPr>
          <p:nvPr/>
        </p:nvSpPr>
        <p:spPr bwMode="auto">
          <a:xfrm>
            <a:off x="6026150" y="1892300"/>
            <a:ext cx="5778500" cy="4662488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altLang="x-none" sz="2800" u="sng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Goal</a:t>
            </a:r>
            <a:r>
              <a:rPr lang="en-US" altLang="x-none" sz="280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Find new patterns via clustering and latent features</a:t>
            </a:r>
          </a:p>
          <a:p>
            <a:pPr eaLnBrk="1" hangingPunct="1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altLang="x-none" sz="2800" u="sng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Data</a:t>
            </a:r>
            <a:r>
              <a:rPr lang="en-US" altLang="x-none" sz="280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Only input features</a:t>
            </a:r>
          </a:p>
          <a:p>
            <a:pPr eaLnBrk="1" hangingPunct="1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altLang="x-none" sz="2800" u="sng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Eval</a:t>
            </a:r>
            <a:r>
              <a:rPr lang="en-US" altLang="x-none" sz="280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Many evaluation measures or techniques, but none that are standard</a:t>
            </a:r>
          </a:p>
          <a:p>
            <a:pPr eaLnBrk="1" hangingPunct="1">
              <a:spcBef>
                <a:spcPts val="600"/>
              </a:spcBef>
              <a:spcAft>
                <a:spcPts val="1200"/>
              </a:spcAft>
              <a:buFont typeface="Arial" charset="0"/>
              <a:buChar char="•"/>
            </a:pPr>
            <a:r>
              <a:rPr lang="en-US" altLang="x-none" sz="2800" u="sng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Complexity</a:t>
            </a:r>
            <a:r>
              <a:rPr lang="en-US" altLang="x-none" sz="280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Statistical techniques tend to be simple and iterative</a:t>
            </a:r>
          </a:p>
        </p:txBody>
      </p:sp>
      <p:pic>
        <p:nvPicPr>
          <p:cNvPr id="32772" name="Picture 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150" y="1892300"/>
            <a:ext cx="3908425" cy="3795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Unsupervised Learning</a:t>
            </a:r>
          </a:p>
        </p:txBody>
      </p:sp>
      <p:sp>
        <p:nvSpPr>
          <p:cNvPr id="34818" name="TextBox 6"/>
          <p:cNvSpPr txBox="1">
            <a:spLocks noChangeArrowheads="1"/>
          </p:cNvSpPr>
          <p:nvPr/>
        </p:nvSpPr>
        <p:spPr bwMode="auto">
          <a:xfrm>
            <a:off x="1200150" y="841375"/>
            <a:ext cx="100838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 sz="36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Two general tasks in unsupervised learning</a:t>
            </a:r>
            <a:endParaRPr lang="en-US" altLang="x-none" sz="280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38200" y="1892300"/>
            <a:ext cx="4979988" cy="3786188"/>
          </a:xfrm>
          <a:prstGeom prst="rect">
            <a:avLst/>
          </a:prstGeom>
          <a:solidFill>
            <a:srgbClr val="00B0F0"/>
          </a:solidFill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Clustering can answer: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Which points can be grouped together based on their attributes?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Two common types:</a:t>
            </a: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2800" dirty="0">
                <a:solidFill>
                  <a:srgbClr val="FFFF00"/>
                </a:solidFill>
                <a:latin typeface="Avenir Book" charset="0"/>
                <a:ea typeface="Avenir Book" charset="0"/>
                <a:cs typeface="Avenir Book" charset="0"/>
              </a:rPr>
              <a:t>K-means</a:t>
            </a: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2800" dirty="0">
                <a:solidFill>
                  <a:srgbClr val="FFFF00"/>
                </a:solidFill>
                <a:latin typeface="Avenir Book" charset="0"/>
                <a:ea typeface="Avenir Book" charset="0"/>
                <a:cs typeface="Avenir Book" charset="0"/>
              </a:rPr>
              <a:t>Hierarchical Clustering (Agglomerative)</a:t>
            </a:r>
          </a:p>
        </p:txBody>
      </p:sp>
      <p:sp>
        <p:nvSpPr>
          <p:cNvPr id="10" name="Rectangle 9"/>
          <p:cNvSpPr/>
          <p:nvPr/>
        </p:nvSpPr>
        <p:spPr>
          <a:xfrm>
            <a:off x="6302375" y="1892300"/>
            <a:ext cx="4981575" cy="3724275"/>
          </a:xfrm>
          <a:prstGeom prst="rect">
            <a:avLst/>
          </a:prstGeom>
          <a:solidFill>
            <a:srgbClr val="00B0F0"/>
          </a:solidFill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Dimensionality reduction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Which features have similar information and can be packaged into fewer principal variables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Two common types:</a:t>
            </a: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28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Principal Component Analysis (PCA)</a:t>
            </a: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28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Latent Factor Analysis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Unsupervised Learning</a:t>
            </a:r>
          </a:p>
        </p:txBody>
      </p:sp>
      <p:sp>
        <p:nvSpPr>
          <p:cNvPr id="36866" name="TextBox 6"/>
          <p:cNvSpPr txBox="1">
            <a:spLocks noChangeArrowheads="1"/>
          </p:cNvSpPr>
          <p:nvPr/>
        </p:nvSpPr>
        <p:spPr bwMode="auto">
          <a:xfrm>
            <a:off x="1200150" y="841375"/>
            <a:ext cx="100838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 sz="36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Formulation of Clustering Problems</a:t>
            </a:r>
            <a:endParaRPr lang="en-US" altLang="x-none" sz="280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6867" name="Rectangle 7"/>
          <p:cNvSpPr>
            <a:spLocks noChangeArrowheads="1"/>
          </p:cNvSpPr>
          <p:nvPr/>
        </p:nvSpPr>
        <p:spPr bwMode="auto">
          <a:xfrm>
            <a:off x="838200" y="1892300"/>
            <a:ext cx="9982200" cy="1262063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buFont typeface="Arial" charset="0"/>
              <a:buNone/>
            </a:pPr>
            <a:r>
              <a:rPr lang="en-US" altLang="x-none" sz="200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Assumption: </a:t>
            </a:r>
          </a:p>
          <a:p>
            <a:pPr eaLnBrk="1" hangingPunct="1">
              <a:buFont typeface="Arial" charset="0"/>
              <a:buNone/>
            </a:pPr>
            <a:r>
              <a:rPr lang="en-US" altLang="x-none" sz="2800">
                <a:solidFill>
                  <a:srgbClr val="FFFF00"/>
                </a:solidFill>
                <a:latin typeface="Avenir Book" charset="0"/>
                <a:ea typeface="Avenir Book" charset="0"/>
                <a:cs typeface="Avenir Book" charset="0"/>
              </a:rPr>
              <a:t>There is some set of clusters k &lt; n that represent naturally occurring groups  </a:t>
            </a:r>
          </a:p>
        </p:txBody>
      </p:sp>
      <p:grpSp>
        <p:nvGrpSpPr>
          <p:cNvPr id="36868" name="Group 14"/>
          <p:cNvGrpSpPr>
            <a:grpSpLocks/>
          </p:cNvGrpSpPr>
          <p:nvPr/>
        </p:nvGrpSpPr>
        <p:grpSpPr bwMode="auto">
          <a:xfrm>
            <a:off x="4548188" y="3900488"/>
            <a:ext cx="2290762" cy="1949450"/>
            <a:chOff x="4325277" y="3558857"/>
            <a:chExt cx="3479588" cy="2963050"/>
          </a:xfrm>
        </p:grpSpPr>
        <p:pic>
          <p:nvPicPr>
            <p:cNvPr id="36879" name="Picture 5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3665" y="3558857"/>
              <a:ext cx="2634535" cy="25595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5" name="Straight Connector 4"/>
            <p:cNvCxnSpPr/>
            <p:nvPr/>
          </p:nvCxnSpPr>
          <p:spPr>
            <a:xfrm flipH="1" flipV="1">
              <a:off x="4325277" y="4017309"/>
              <a:ext cx="1504687" cy="8203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5822729" y="3961812"/>
              <a:ext cx="1982136" cy="87588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5822729" y="4837698"/>
              <a:ext cx="48227" cy="16842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6869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275" y="3900488"/>
            <a:ext cx="1733550" cy="168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0" name="Straight Connector 19"/>
          <p:cNvCxnSpPr>
            <a:stCxn id="32" idx="0"/>
          </p:cNvCxnSpPr>
          <p:nvPr/>
        </p:nvCxnSpPr>
        <p:spPr>
          <a:xfrm flipH="1">
            <a:off x="2559050" y="3729038"/>
            <a:ext cx="6350" cy="21209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871" name="Picture 2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3975" y="3900488"/>
            <a:ext cx="1733550" cy="168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4" name="Straight Connector 23"/>
          <p:cNvCxnSpPr/>
          <p:nvPr/>
        </p:nvCxnSpPr>
        <p:spPr>
          <a:xfrm flipH="1" flipV="1">
            <a:off x="7427913" y="4200525"/>
            <a:ext cx="1085850" cy="54133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8509000" y="3756025"/>
            <a:ext cx="1150938" cy="98583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7642225" y="4792663"/>
            <a:ext cx="866775" cy="11080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8509000" y="4741863"/>
            <a:ext cx="898525" cy="11080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1423988" y="3729038"/>
            <a:ext cx="2282825" cy="21209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4548188" y="3756025"/>
            <a:ext cx="2284412" cy="2120900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7421563" y="3762375"/>
            <a:ext cx="2282825" cy="21209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Unsupervised Learning</a:t>
            </a:r>
          </a:p>
        </p:txBody>
      </p:sp>
      <p:sp>
        <p:nvSpPr>
          <p:cNvPr id="38914" name="TextBox 6"/>
          <p:cNvSpPr txBox="1">
            <a:spLocks noChangeArrowheads="1"/>
          </p:cNvSpPr>
          <p:nvPr/>
        </p:nvSpPr>
        <p:spPr bwMode="auto">
          <a:xfrm>
            <a:off x="1200150" y="841375"/>
            <a:ext cx="100838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 sz="36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Formulation of Clustering Problems</a:t>
            </a:r>
            <a:endParaRPr lang="en-US" altLang="x-none" sz="280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8915" name="Rectangle 7"/>
          <p:cNvSpPr>
            <a:spLocks noChangeArrowheads="1"/>
          </p:cNvSpPr>
          <p:nvPr/>
        </p:nvSpPr>
        <p:spPr bwMode="auto">
          <a:xfrm>
            <a:off x="838200" y="1892300"/>
            <a:ext cx="9982200" cy="1262063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buFont typeface="Arial" charset="0"/>
              <a:buNone/>
            </a:pPr>
            <a:r>
              <a:rPr lang="en-US" altLang="x-none" sz="200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Distance: </a:t>
            </a:r>
          </a:p>
          <a:p>
            <a:pPr eaLnBrk="1" hangingPunct="1">
              <a:buFont typeface="Arial" charset="0"/>
              <a:buNone/>
            </a:pPr>
            <a:r>
              <a:rPr lang="en-US" altLang="x-none" sz="2800">
                <a:solidFill>
                  <a:srgbClr val="FFFF00"/>
                </a:solidFill>
                <a:latin typeface="Avenir Book" charset="0"/>
                <a:ea typeface="Avenir Book" charset="0"/>
                <a:cs typeface="Avenir Book" charset="0"/>
              </a:rPr>
              <a:t>Some measure of distance based on input features can be used to determine similarity.</a:t>
            </a:r>
          </a:p>
        </p:txBody>
      </p:sp>
      <p:sp>
        <p:nvSpPr>
          <p:cNvPr id="21" name="Oval 20"/>
          <p:cNvSpPr/>
          <p:nvPr/>
        </p:nvSpPr>
        <p:spPr>
          <a:xfrm rot="20520232">
            <a:off x="1795463" y="4486275"/>
            <a:ext cx="187325" cy="163513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2" name="Oval 21"/>
          <p:cNvSpPr/>
          <p:nvPr/>
        </p:nvSpPr>
        <p:spPr>
          <a:xfrm rot="20520232">
            <a:off x="4608513" y="3854450"/>
            <a:ext cx="185737" cy="16351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8" name="Oval 27"/>
          <p:cNvSpPr/>
          <p:nvPr/>
        </p:nvSpPr>
        <p:spPr>
          <a:xfrm rot="20520232">
            <a:off x="3635375" y="3592513"/>
            <a:ext cx="185738" cy="163512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9" name="Oval 28"/>
          <p:cNvSpPr/>
          <p:nvPr/>
        </p:nvSpPr>
        <p:spPr>
          <a:xfrm rot="20520232">
            <a:off x="3913188" y="5462588"/>
            <a:ext cx="185737" cy="163512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0" name="Oval 29"/>
          <p:cNvSpPr/>
          <p:nvPr/>
        </p:nvSpPr>
        <p:spPr>
          <a:xfrm rot="20520232">
            <a:off x="7261225" y="3748088"/>
            <a:ext cx="185738" cy="163512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`</a:t>
            </a:r>
          </a:p>
        </p:txBody>
      </p:sp>
      <p:sp>
        <p:nvSpPr>
          <p:cNvPr id="31" name="Oval 30"/>
          <p:cNvSpPr/>
          <p:nvPr/>
        </p:nvSpPr>
        <p:spPr>
          <a:xfrm rot="20520232">
            <a:off x="4557713" y="5045075"/>
            <a:ext cx="230187" cy="212725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33" name="Straight Arrow Connector 32"/>
          <p:cNvCxnSpPr>
            <a:stCxn id="22" idx="5"/>
            <a:endCxn id="30" idx="1"/>
          </p:cNvCxnSpPr>
          <p:nvPr/>
        </p:nvCxnSpPr>
        <p:spPr>
          <a:xfrm flipV="1">
            <a:off x="4781550" y="3794125"/>
            <a:ext cx="2492375" cy="176213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22" idx="2"/>
            <a:endCxn id="28" idx="7"/>
          </p:cNvCxnSpPr>
          <p:nvPr/>
        </p:nvCxnSpPr>
        <p:spPr>
          <a:xfrm flipH="1" flipV="1">
            <a:off x="3771900" y="3598863"/>
            <a:ext cx="841375" cy="36512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924" name="TextBox 84"/>
          <p:cNvSpPr txBox="1">
            <a:spLocks noChangeArrowheads="1"/>
          </p:cNvSpPr>
          <p:nvPr/>
        </p:nvSpPr>
        <p:spPr bwMode="auto">
          <a:xfrm>
            <a:off x="4087813" y="3454400"/>
            <a:ext cx="3429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2000">
                <a:latin typeface="Avenir Book" charset="0"/>
                <a:ea typeface="Avenir Book" charset="0"/>
                <a:cs typeface="Avenir Book" charset="0"/>
              </a:rPr>
              <a:t>d</a:t>
            </a:r>
          </a:p>
        </p:txBody>
      </p:sp>
      <p:sp>
        <p:nvSpPr>
          <p:cNvPr id="38925" name="TextBox 85"/>
          <p:cNvSpPr txBox="1">
            <a:spLocks noChangeArrowheads="1"/>
          </p:cNvSpPr>
          <p:nvPr/>
        </p:nvSpPr>
        <p:spPr bwMode="auto">
          <a:xfrm>
            <a:off x="5829300" y="3503613"/>
            <a:ext cx="7397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2000">
                <a:latin typeface="Avenir Book" charset="0"/>
                <a:ea typeface="Avenir Book" charset="0"/>
                <a:cs typeface="Avenir Book" charset="0"/>
              </a:rPr>
              <a:t>2 * d</a:t>
            </a:r>
          </a:p>
        </p:txBody>
      </p:sp>
      <p:cxnSp>
        <p:nvCxnSpPr>
          <p:cNvPr id="87" name="Straight Arrow Connector 86"/>
          <p:cNvCxnSpPr>
            <a:stCxn id="22" idx="3"/>
            <a:endCxn id="31" idx="0"/>
          </p:cNvCxnSpPr>
          <p:nvPr/>
        </p:nvCxnSpPr>
        <p:spPr>
          <a:xfrm flipH="1">
            <a:off x="4640263" y="4011613"/>
            <a:ext cx="17462" cy="103822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927" name="TextBox 89"/>
          <p:cNvSpPr txBox="1">
            <a:spLocks noChangeArrowheads="1"/>
          </p:cNvSpPr>
          <p:nvPr/>
        </p:nvSpPr>
        <p:spPr bwMode="auto">
          <a:xfrm>
            <a:off x="4613275" y="4462463"/>
            <a:ext cx="8826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2000">
                <a:latin typeface="Avenir Book" charset="0"/>
                <a:ea typeface="Avenir Book" charset="0"/>
                <a:cs typeface="Avenir Book" charset="0"/>
              </a:rPr>
              <a:t>1.5 *d</a:t>
            </a:r>
          </a:p>
        </p:txBody>
      </p:sp>
      <p:cxnSp>
        <p:nvCxnSpPr>
          <p:cNvPr id="92" name="Straight Arrow Connector 91"/>
          <p:cNvCxnSpPr>
            <a:stCxn id="22" idx="2"/>
            <a:endCxn id="21" idx="7"/>
          </p:cNvCxnSpPr>
          <p:nvPr/>
        </p:nvCxnSpPr>
        <p:spPr>
          <a:xfrm flipH="1">
            <a:off x="1933575" y="3963988"/>
            <a:ext cx="2679700" cy="528637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929" name="TextBox 95"/>
          <p:cNvSpPr txBox="1">
            <a:spLocks noChangeArrowheads="1"/>
          </p:cNvSpPr>
          <p:nvPr/>
        </p:nvSpPr>
        <p:spPr bwMode="auto">
          <a:xfrm>
            <a:off x="2360613" y="3905250"/>
            <a:ext cx="9525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2000">
                <a:latin typeface="Avenir Book" charset="0"/>
                <a:ea typeface="Avenir Book" charset="0"/>
                <a:cs typeface="Avenir Book" charset="0"/>
              </a:rPr>
              <a:t>2.2 * d</a:t>
            </a:r>
          </a:p>
        </p:txBody>
      </p:sp>
      <p:cxnSp>
        <p:nvCxnSpPr>
          <p:cNvPr id="97" name="Straight Arrow Connector 96"/>
          <p:cNvCxnSpPr>
            <a:stCxn id="22" idx="2"/>
            <a:endCxn id="29" idx="7"/>
          </p:cNvCxnSpPr>
          <p:nvPr/>
        </p:nvCxnSpPr>
        <p:spPr>
          <a:xfrm flipH="1">
            <a:off x="4049713" y="3963988"/>
            <a:ext cx="563562" cy="150495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931" name="TextBox 99"/>
          <p:cNvSpPr txBox="1">
            <a:spLocks noChangeArrowheads="1"/>
          </p:cNvSpPr>
          <p:nvPr/>
        </p:nvSpPr>
        <p:spPr bwMode="auto">
          <a:xfrm>
            <a:off x="3365500" y="4591050"/>
            <a:ext cx="9525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2000">
                <a:latin typeface="Avenir Book" charset="0"/>
                <a:ea typeface="Avenir Book" charset="0"/>
                <a:cs typeface="Avenir Book" charset="0"/>
              </a:rPr>
              <a:t>1.7 * d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Unsupervised Learning</a:t>
            </a:r>
          </a:p>
        </p:txBody>
      </p:sp>
      <p:sp>
        <p:nvSpPr>
          <p:cNvPr id="40962" name="TextBox 6"/>
          <p:cNvSpPr txBox="1">
            <a:spLocks noChangeArrowheads="1"/>
          </p:cNvSpPr>
          <p:nvPr/>
        </p:nvSpPr>
        <p:spPr bwMode="auto">
          <a:xfrm>
            <a:off x="1200150" y="841375"/>
            <a:ext cx="100838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 sz="36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Formulation of Clustering Problems</a:t>
            </a:r>
            <a:endParaRPr lang="en-US" altLang="x-none" sz="280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0963" name="Rectangle 7"/>
          <p:cNvSpPr>
            <a:spLocks noChangeArrowheads="1"/>
          </p:cNvSpPr>
          <p:nvPr/>
        </p:nvSpPr>
        <p:spPr bwMode="auto">
          <a:xfrm>
            <a:off x="838200" y="1487488"/>
            <a:ext cx="9982200" cy="1262062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buFont typeface="Arial" charset="0"/>
              <a:buNone/>
            </a:pPr>
            <a:r>
              <a:rPr lang="en-US" altLang="x-none" sz="200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Distance: </a:t>
            </a:r>
          </a:p>
          <a:p>
            <a:pPr eaLnBrk="1" hangingPunct="1">
              <a:buFont typeface="Arial" charset="0"/>
              <a:buNone/>
            </a:pPr>
            <a:r>
              <a:rPr lang="en-US" altLang="x-none" sz="2800">
                <a:solidFill>
                  <a:srgbClr val="FFFF00"/>
                </a:solidFill>
                <a:latin typeface="Avenir Book" charset="0"/>
                <a:ea typeface="Avenir Book" charset="0"/>
                <a:cs typeface="Avenir Book" charset="0"/>
              </a:rPr>
              <a:t>There are many types of distance. Selection depends on the type of problem and type of data.</a:t>
            </a:r>
          </a:p>
        </p:txBody>
      </p:sp>
      <p:sp>
        <p:nvSpPr>
          <p:cNvPr id="40964" name="TextBox 2"/>
          <p:cNvSpPr txBox="1">
            <a:spLocks noChangeArrowheads="1"/>
          </p:cNvSpPr>
          <p:nvPr/>
        </p:nvSpPr>
        <p:spPr bwMode="auto">
          <a:xfrm>
            <a:off x="914400" y="3414713"/>
            <a:ext cx="5041900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1385888" y="4418013"/>
                <a:ext cx="4424362" cy="1176337"/>
              </a:xfrm>
              <a:prstGeom prst="rect">
                <a:avLst/>
              </a:prstGeom>
              <a:noFill/>
            </p:spPr>
            <p:txBody>
              <a:bodyPr lIns="0" tIns="0" rIns="0" bIns="0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400" i="1">
                              <a:latin typeface="Cambria Math"/>
                              <a:ea typeface="Avenir Book" charset="0"/>
                              <a:cs typeface="Avenir Book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charset="0"/>
                              <a:ea typeface="Avenir Book" charset="0"/>
                              <a:cs typeface="Avenir Book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400" i="1">
                                  <a:latin typeface="Cambria Math"/>
                                  <a:ea typeface="Avenir Book" charset="0"/>
                                  <a:cs typeface="Avenir Book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charset="0"/>
                                  <a:ea typeface="Avenir Book" charset="0"/>
                                  <a:cs typeface="Avenir Book" charset="0"/>
                                </a:rPr>
                                <m:t>𝜃</m:t>
                              </m:r>
                            </m:e>
                          </m:d>
                        </m:e>
                      </m:func>
                      <m:r>
                        <a:rPr lang="en-US" sz="2400" i="1">
                          <a:latin typeface="Cambria Math" charset="0"/>
                          <a:ea typeface="Avenir Book" charset="0"/>
                          <a:cs typeface="Avenir Book" charset="0"/>
                        </a:rPr>
                        <m:t>= </m:t>
                      </m:r>
                      <m:f>
                        <m:fPr>
                          <m:ctrlPr>
                            <a:rPr lang="bg-BG" sz="2400" i="1">
                              <a:latin typeface="Cambria Math"/>
                              <a:ea typeface="Avenir Book" charset="0"/>
                              <a:cs typeface="Avenir Book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is-IS" sz="2400" i="1">
                                  <a:latin typeface="Cambria Math"/>
                                  <a:ea typeface="Avenir Book" charset="0"/>
                                  <a:cs typeface="Avenir Book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400" i="1">
                                  <a:latin typeface="Cambria Math" charset="0"/>
                                  <a:ea typeface="Avenir Book" charset="0"/>
                                  <a:cs typeface="Avenir Book" charset="0"/>
                                </a:rPr>
                                <m:t>𝑖</m:t>
                              </m:r>
                              <m:r>
                                <a:rPr lang="en-US" sz="2400" i="1">
                                  <a:latin typeface="Cambria Math" charset="0"/>
                                  <a:ea typeface="Avenir Book" charset="0"/>
                                  <a:cs typeface="Avenir Book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400" i="1">
                                  <a:latin typeface="Cambria Math" charset="0"/>
                                  <a:ea typeface="Avenir Book" charset="0"/>
                                  <a:cs typeface="Avenir Book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/>
                                      <a:ea typeface="Avenir Book" charset="0"/>
                                      <a:cs typeface="Avenir Book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charset="0"/>
                                      <a:ea typeface="Avenir Book" charset="0"/>
                                      <a:cs typeface="Avenir Book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charset="0"/>
                                      <a:ea typeface="Avenir Book" charset="0"/>
                                      <a:cs typeface="Avenir Book" charset="0"/>
                                    </a:rPr>
                                    <m:t>𝑖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i="1">
                                      <a:latin typeface="Cambria Math"/>
                                      <a:ea typeface="Avenir Book" charset="0"/>
                                      <a:cs typeface="Avenir Book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charset="0"/>
                                      <a:ea typeface="Avenir Book" charset="0"/>
                                      <a:cs typeface="Avenir Book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charset="0"/>
                                      <a:ea typeface="Avenir Book" charset="0"/>
                                      <a:cs typeface="Avenir Book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rad>
                            <m:radPr>
                              <m:degHide m:val="on"/>
                              <m:ctrlPr>
                                <a:rPr lang="bg-BG" sz="2400" i="1">
                                  <a:latin typeface="Cambria Math"/>
                                  <a:ea typeface="Avenir Book" charset="0"/>
                                  <a:cs typeface="Avenir Book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ctrlPr>
                                    <a:rPr lang="is-IS" sz="2400" i="1">
                                      <a:latin typeface="Cambria Math"/>
                                      <a:ea typeface="Avenir Book" charset="0"/>
                                      <a:cs typeface="Avenir Book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sz="2400" i="1">
                                      <a:latin typeface="Cambria Math" charset="0"/>
                                      <a:ea typeface="Avenir Book" charset="0"/>
                                      <a:cs typeface="Avenir Book" charset="0"/>
                                    </a:rPr>
                                    <m:t>𝑖</m:t>
                                  </m:r>
                                  <m:r>
                                    <a:rPr lang="en-US" sz="2400" i="1">
                                      <a:latin typeface="Cambria Math" charset="0"/>
                                      <a:ea typeface="Avenir Book" charset="0"/>
                                      <a:cs typeface="Avenir Book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latin typeface="Cambria Math" charset="0"/>
                                      <a:ea typeface="Avenir Book" charset="0"/>
                                      <a:cs typeface="Avenir Book" charset="0"/>
                                    </a:rPr>
                                    <m:t>𝑛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en-US" sz="2400" i="1">
                                          <a:latin typeface="Cambria Math"/>
                                          <a:ea typeface="Avenir Book" charset="0"/>
                                          <a:cs typeface="Avenir Book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  <a:ea typeface="Avenir Book" charset="0"/>
                                          <a:cs typeface="Avenir Book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charset="0"/>
                                          <a:ea typeface="Avenir Book" charset="0"/>
                                          <a:cs typeface="Avenir Book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400" i="1">
                                          <a:latin typeface="Cambria Math" charset="0"/>
                                          <a:ea typeface="Avenir Book" charset="0"/>
                                          <a:cs typeface="Avenir Book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nary>
                            </m:e>
                          </m:rad>
                          <m:rad>
                            <m:radPr>
                              <m:degHide m:val="on"/>
                              <m:ctrlPr>
                                <a:rPr lang="bg-BG" sz="2400" i="1">
                                  <a:latin typeface="Cambria Math"/>
                                  <a:ea typeface="Avenir Book" charset="0"/>
                                  <a:cs typeface="Avenir Book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ctrlPr>
                                    <a:rPr lang="is-IS" sz="2400" i="1">
                                      <a:latin typeface="Cambria Math"/>
                                      <a:ea typeface="Avenir Book" charset="0"/>
                                      <a:cs typeface="Avenir Book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sz="2400" i="1">
                                      <a:latin typeface="Cambria Math" charset="0"/>
                                      <a:ea typeface="Avenir Book" charset="0"/>
                                      <a:cs typeface="Avenir Book" charset="0"/>
                                    </a:rPr>
                                    <m:t>𝑖</m:t>
                                  </m:r>
                                  <m:r>
                                    <a:rPr lang="en-US" sz="2400" i="1">
                                      <a:latin typeface="Cambria Math" charset="0"/>
                                      <a:ea typeface="Avenir Book" charset="0"/>
                                      <a:cs typeface="Avenir Book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latin typeface="Cambria Math" charset="0"/>
                                      <a:ea typeface="Avenir Book" charset="0"/>
                                      <a:cs typeface="Avenir Book" charset="0"/>
                                    </a:rPr>
                                    <m:t>𝑛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en-US" sz="2400" i="1">
                                          <a:latin typeface="Cambria Math"/>
                                          <a:ea typeface="Avenir Book" charset="0"/>
                                          <a:cs typeface="Avenir Book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  <a:ea typeface="Avenir Book" charset="0"/>
                                          <a:cs typeface="Avenir Book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charset="0"/>
                                          <a:ea typeface="Avenir Book" charset="0"/>
                                          <a:cs typeface="Avenir Book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400" i="1">
                                          <a:latin typeface="Cambria Math" charset="0"/>
                                          <a:ea typeface="Avenir Book" charset="0"/>
                                          <a:cs typeface="Avenir Book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nary>
                            </m:e>
                          </m:rad>
                        </m:den>
                      </m:f>
                    </m:oMath>
                  </m:oMathPara>
                </a14:m>
                <a:endParaRPr lang="en-US" sz="2400" dirty="0">
                  <a:latin typeface="Avenir Book" charset="0"/>
                  <a:ea typeface="Avenir Book" charset="0"/>
                  <a:cs typeface="Avenir Book" charset="0"/>
                </a:endParaRPr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5888" y="4418013"/>
                <a:ext cx="4424362" cy="117633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6445250" y="3552032"/>
                <a:ext cx="5041900" cy="398462"/>
              </a:xfrm>
              <a:prstGeom prst="rect">
                <a:avLst/>
              </a:prstGeom>
              <a:noFill/>
            </p:spPr>
            <p:txBody>
              <a:bodyPr lIns="0" tIns="0" rIns="0" bIns="0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charset="0"/>
                          <a:ea typeface="Avenir Book" charset="0"/>
                          <a:cs typeface="Avenir Book" charset="0"/>
                        </a:rPr>
                        <m:t>𝑀𝑎𝑛h𝑎𝑡𝑡𝑎𝑛</m:t>
                      </m:r>
                      <m:r>
                        <a:rPr lang="en-US" sz="2400" i="1">
                          <a:latin typeface="Cambria Math" charset="0"/>
                          <a:ea typeface="Avenir Book" charset="0"/>
                          <a:cs typeface="Avenir Book" charset="0"/>
                        </a:rPr>
                        <m:t>=|</m:t>
                      </m:r>
                      <m:sSub>
                        <m:sSubPr>
                          <m:ctrlPr>
                            <a:rPr lang="en-US" sz="2400" i="1">
                              <a:latin typeface="Cambria Math"/>
                              <a:ea typeface="Avenir Book" charset="0"/>
                              <a:cs typeface="Avenir Book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charset="0"/>
                              <a:ea typeface="Avenir Book" charset="0"/>
                              <a:cs typeface="Avenir Book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latin typeface="Cambria Math" charset="0"/>
                              <a:ea typeface="Avenir Book" charset="0"/>
                              <a:cs typeface="Avenir Book" charset="0"/>
                            </a:rPr>
                            <m:t>𝑖𝑘</m:t>
                          </m:r>
                        </m:sub>
                      </m:sSub>
                      <m:r>
                        <a:rPr lang="en-US" sz="2400" i="1">
                          <a:latin typeface="Cambria Math" charset="0"/>
                          <a:ea typeface="Avenir Book" charset="0"/>
                          <a:cs typeface="Avenir Book" charset="0"/>
                        </a:rPr>
                        <m:t>−</m:t>
                      </m:r>
                      <m:sSub>
                        <m:sSubPr>
                          <m:ctrlPr>
                            <a:rPr lang="en-US" sz="2400" i="1">
                              <a:latin typeface="Cambria Math"/>
                              <a:ea typeface="Avenir Book" charset="0"/>
                              <a:cs typeface="Avenir Book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charset="0"/>
                              <a:ea typeface="Avenir Book" charset="0"/>
                              <a:cs typeface="Avenir Book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latin typeface="Cambria Math" charset="0"/>
                              <a:ea typeface="Avenir Book" charset="0"/>
                              <a:cs typeface="Avenir Book" charset="0"/>
                            </a:rPr>
                            <m:t>𝑗𝑘</m:t>
                          </m:r>
                        </m:sub>
                      </m:sSub>
                      <m:r>
                        <a:rPr lang="en-US" sz="2400" i="1">
                          <a:latin typeface="Cambria Math" charset="0"/>
                          <a:ea typeface="Avenir Book" charset="0"/>
                          <a:cs typeface="Avenir Book" charset="0"/>
                        </a:rPr>
                        <m:t>|</m:t>
                      </m:r>
                    </m:oMath>
                  </m:oMathPara>
                </a14:m>
                <a:endParaRPr lang="en-US" sz="2400" dirty="0">
                  <a:latin typeface="Avenir Book" charset="0"/>
                  <a:ea typeface="Avenir Book" charset="0"/>
                  <a:cs typeface="Avenir Book" charset="0"/>
                </a:endParaRPr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5250" y="3552032"/>
                <a:ext cx="5041900" cy="398462"/>
              </a:xfrm>
              <a:prstGeom prst="rect">
                <a:avLst/>
              </a:prstGeom>
              <a:blipFill rotWithShape="0">
                <a:blip r:embed="rId4"/>
                <a:stretch>
                  <a:fillRect l="-2177" b="-26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1403350" y="3527644"/>
                <a:ext cx="5041900" cy="447238"/>
              </a:xfrm>
              <a:prstGeom prst="rect">
                <a:avLst/>
              </a:prstGeom>
              <a:noFill/>
            </p:spPr>
            <p:txBody>
              <a:bodyPr lIns="0" tIns="0" rIns="0" bIns="0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2400" dirty="0" smtClean="0">
                    <a:ea typeface="Avenir Book" charset="0"/>
                    <a:cs typeface="Avenir Book" charset="0"/>
                  </a:rPr>
                  <a:t>Euclidean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sz="2400" i="1">
                            <a:latin typeface="Cambria Math"/>
                            <a:ea typeface="Avenir Book" charset="0"/>
                            <a:cs typeface="Avenir Book" charset="0"/>
                          </a:rPr>
                        </m:ctrlPr>
                      </m:radPr>
                      <m:deg/>
                      <m:e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sz="2400" i="1">
                                <a:latin typeface="Cambria Math"/>
                                <a:ea typeface="Avenir Book" charset="0"/>
                                <a:cs typeface="Avenir Book" charset="0"/>
                              </a:rPr>
                            </m:ctrlPr>
                          </m:naryPr>
                          <m:sub/>
                          <m:sup/>
                          <m:e>
                            <m:sSup>
                              <m:sSupPr>
                                <m:ctrlPr>
                                  <a:rPr lang="en-US" sz="2400" i="1">
                                    <a:latin typeface="Cambria Math"/>
                                    <a:ea typeface="Avenir Book" charset="0"/>
                                    <a:cs typeface="Avenir Book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>
                                    <a:latin typeface="Cambria Math" charset="0"/>
                                    <a:ea typeface="Avenir Book" charset="0"/>
                                    <a:cs typeface="Avenir Book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/>
                                        <a:ea typeface="Avenir Book" charset="0"/>
                                        <a:cs typeface="Avenir Book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charset="0"/>
                                        <a:ea typeface="Avenir Book" charset="0"/>
                                        <a:cs typeface="Avenir Book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charset="0"/>
                                        <a:ea typeface="Avenir Book" charset="0"/>
                                        <a:cs typeface="Avenir Book" charset="0"/>
                                      </a:rPr>
                                      <m:t>𝑖𝑘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charset="0"/>
                                    <a:ea typeface="Avenir Book" charset="0"/>
                                    <a:cs typeface="Avenir Book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/>
                                        <a:ea typeface="Avenir Book" charset="0"/>
                                        <a:cs typeface="Avenir Book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charset="0"/>
                                        <a:ea typeface="Avenir Book" charset="0"/>
                                        <a:cs typeface="Avenir Book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charset="0"/>
                                        <a:ea typeface="Avenir Book" charset="0"/>
                                        <a:cs typeface="Avenir Book" charset="0"/>
                                      </a:rPr>
                                      <m:t>0</m:t>
                                    </m:r>
                                    <m:r>
                                      <a:rPr lang="en-US" sz="2400" i="1">
                                        <a:latin typeface="Cambria Math" charset="0"/>
                                        <a:ea typeface="Avenir Book" charset="0"/>
                                        <a:cs typeface="Avenir Book" charset="0"/>
                                      </a:rPr>
                                      <m:t>𝑘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charset="0"/>
                                    <a:ea typeface="Avenir Book" charset="0"/>
                                    <a:cs typeface="Avenir Book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sz="2400" i="1">
                                    <a:latin typeface="Cambria Math" charset="0"/>
                                    <a:ea typeface="Avenir Book" charset="0"/>
                                    <a:cs typeface="Avenir Book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endParaRPr lang="en-US" sz="2400" dirty="0">
                  <a:latin typeface="Avenir Book" charset="0"/>
                  <a:ea typeface="Avenir Book" charset="0"/>
                  <a:cs typeface="Avenir Book" charset="0"/>
                </a:endParaRPr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350" y="3527644"/>
                <a:ext cx="5041900" cy="447238"/>
              </a:xfrm>
              <a:prstGeom prst="rect">
                <a:avLst/>
              </a:prstGeom>
              <a:blipFill rotWithShape="0">
                <a:blip r:embed="rId5"/>
                <a:stretch>
                  <a:fillRect l="-3628" t="-8219" b="-369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Unsupervised Learning</a:t>
            </a:r>
          </a:p>
        </p:txBody>
      </p:sp>
      <p:sp>
        <p:nvSpPr>
          <p:cNvPr id="43010" name="TextBox 6"/>
          <p:cNvSpPr txBox="1">
            <a:spLocks noChangeArrowheads="1"/>
          </p:cNvSpPr>
          <p:nvPr/>
        </p:nvSpPr>
        <p:spPr bwMode="auto">
          <a:xfrm>
            <a:off x="1200150" y="841375"/>
            <a:ext cx="100838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 sz="36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Formulation of Clustering Problems</a:t>
            </a:r>
            <a:endParaRPr lang="en-US" altLang="x-none" sz="280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3011" name="Rectangle 7"/>
          <p:cNvSpPr>
            <a:spLocks noChangeArrowheads="1"/>
          </p:cNvSpPr>
          <p:nvPr/>
        </p:nvSpPr>
        <p:spPr bwMode="auto">
          <a:xfrm>
            <a:off x="1084262" y="1650646"/>
            <a:ext cx="9982200" cy="126188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buFont typeface="Arial" charset="0"/>
              <a:buNone/>
            </a:pPr>
            <a:r>
              <a:rPr lang="en-US" altLang="x-none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Stability: </a:t>
            </a:r>
            <a:endParaRPr lang="en-US" altLang="x-none" sz="20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eaLnBrk="1" hangingPunct="1">
              <a:buFont typeface="Arial" charset="0"/>
              <a:buNone/>
            </a:pPr>
            <a:r>
              <a:rPr lang="en-US" altLang="x-none" sz="2800" dirty="0" smtClean="0">
                <a:solidFill>
                  <a:srgbClr val="FFFF00"/>
                </a:solidFill>
                <a:latin typeface="Avenir Book" charset="0"/>
                <a:ea typeface="Avenir Book" charset="0"/>
                <a:cs typeface="Avenir Book" charset="0"/>
              </a:rPr>
              <a:t>Convergence may occur in a model run, but stability needs to be tested.</a:t>
            </a:r>
            <a:endParaRPr lang="en-US" altLang="x-none" sz="2800" dirty="0">
              <a:solidFill>
                <a:srgbClr val="FFFF0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700"/>
            <a:ext cx="3028950" cy="70802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>
            <a:spAutoFit/>
          </a:bodyPr>
          <a:lstStyle/>
          <a:p>
            <a:pPr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500" y="1887538"/>
            <a:ext cx="9226550" cy="3416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Last thoughts on classifiers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Unsupervised learning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K-Means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&lt;break&gt;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Hierarchical clustering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endParaRPr lang="en-US" sz="3600" dirty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836BC48-04CC-F74F-A09D-13515A9B782F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38" y="6354763"/>
            <a:ext cx="4044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Policy</a:t>
            </a:r>
            <a:endParaRPr lang="en-US" dirty="0">
              <a:solidFill>
                <a:schemeClr val="bg1">
                  <a:lumMod val="75000"/>
                </a:schemeClr>
              </a:solidFill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Logistic Regression</a:t>
            </a:r>
          </a:p>
        </p:txBody>
      </p:sp>
      <p:sp>
        <p:nvSpPr>
          <p:cNvPr id="47106" name="TextBox 6"/>
          <p:cNvSpPr txBox="1">
            <a:spLocks noChangeArrowheads="1"/>
          </p:cNvSpPr>
          <p:nvPr/>
        </p:nvSpPr>
        <p:spPr bwMode="auto">
          <a:xfrm>
            <a:off x="1200150" y="841375"/>
            <a:ext cx="100838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 sz="36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Common uses of clustering</a:t>
            </a:r>
            <a:endParaRPr lang="en-US" altLang="x-none" sz="280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12788" y="1855788"/>
            <a:ext cx="11479212" cy="42164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2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Marketing/Sales</a:t>
            </a:r>
          </a:p>
          <a:p>
            <a:pPr marL="800100" lvl="1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Customer/audience segmentation – which characteristics of people tend to buy what? How do demand segments differ?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2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Genetics: </a:t>
            </a:r>
          </a:p>
          <a:p>
            <a:pPr marL="800100" lvl="1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Clustering gene sequences and expressions 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2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Image Pattern Detection: </a:t>
            </a:r>
          </a:p>
          <a:p>
            <a:pPr marL="800100" lvl="1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Extracting features from images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2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Demography</a:t>
            </a:r>
          </a:p>
          <a:p>
            <a:pPr marL="800100" lvl="1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Identifying demographic enclaves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</a:t>
            </a:r>
          </a:p>
        </p:txBody>
      </p:sp>
      <p:sp>
        <p:nvSpPr>
          <p:cNvPr id="49154" name="TextBox 6"/>
          <p:cNvSpPr txBox="1">
            <a:spLocks noChangeArrowheads="1"/>
          </p:cNvSpPr>
          <p:nvPr/>
        </p:nvSpPr>
        <p:spPr bwMode="auto">
          <a:xfrm>
            <a:off x="1200150" y="841375"/>
            <a:ext cx="100838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 sz="36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What is k-means in 10 seconds? </a:t>
            </a:r>
            <a:endParaRPr lang="en-US" altLang="x-none" sz="2800"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4915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7650" y="1592263"/>
            <a:ext cx="6908800" cy="4899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Last thoughts on classifiers</a:t>
            </a:r>
            <a:endParaRPr lang="en-US" sz="11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89110" y="4090866"/>
            <a:ext cx="10082213" cy="6463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&lt;short-story/&gt;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Logistic Regression</a:t>
            </a:r>
          </a:p>
        </p:txBody>
      </p:sp>
      <p:sp>
        <p:nvSpPr>
          <p:cNvPr id="51202" name="TextBox 6"/>
          <p:cNvSpPr txBox="1">
            <a:spLocks noChangeArrowheads="1"/>
          </p:cNvSpPr>
          <p:nvPr/>
        </p:nvSpPr>
        <p:spPr bwMode="auto">
          <a:xfrm>
            <a:off x="1200150" y="2244725"/>
            <a:ext cx="100838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 sz="36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In short</a:t>
            </a:r>
            <a:endParaRPr lang="en-US" altLang="x-none" sz="280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12788" y="3260725"/>
            <a:ext cx="10766425" cy="1570038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 algn="ctr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None/>
              <a:defRPr/>
            </a:pPr>
            <a:r>
              <a:rPr lang="en-US" sz="32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Given k-number of user-specified clusters, K-Means finds the local optima of a dataset such that each point is assigned to a cluster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</a:t>
            </a:r>
          </a:p>
        </p:txBody>
      </p:sp>
      <p:sp>
        <p:nvSpPr>
          <p:cNvPr id="53250" name="TextBox 6"/>
          <p:cNvSpPr txBox="1">
            <a:spLocks noChangeArrowheads="1"/>
          </p:cNvSpPr>
          <p:nvPr/>
        </p:nvSpPr>
        <p:spPr bwMode="auto">
          <a:xfrm>
            <a:off x="806450" y="1743075"/>
            <a:ext cx="4881563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36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An algorithm that is as simple as it gets</a:t>
            </a:r>
            <a:endParaRPr lang="en-US" altLang="x-none" sz="2800"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53251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363" y="3741738"/>
            <a:ext cx="11374437" cy="2055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252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400" y="628650"/>
            <a:ext cx="4835525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</a:t>
            </a:r>
          </a:p>
        </p:txBody>
      </p:sp>
      <p:sp>
        <p:nvSpPr>
          <p:cNvPr id="55298" name="TextBox 6"/>
          <p:cNvSpPr txBox="1">
            <a:spLocks noChangeArrowheads="1"/>
          </p:cNvSpPr>
          <p:nvPr/>
        </p:nvSpPr>
        <p:spPr bwMode="auto">
          <a:xfrm>
            <a:off x="1327150" y="1131888"/>
            <a:ext cx="10082213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36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How it works</a:t>
            </a:r>
            <a:endParaRPr lang="en-US" altLang="x-none" sz="2800"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55299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950" y="1665288"/>
            <a:ext cx="6130925" cy="214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300" name="TextBox 4"/>
          <p:cNvSpPr txBox="1">
            <a:spLocks noChangeArrowheads="1"/>
          </p:cNvSpPr>
          <p:nvPr/>
        </p:nvSpPr>
        <p:spPr bwMode="auto">
          <a:xfrm>
            <a:off x="1984375" y="3871913"/>
            <a:ext cx="8593138" cy="138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28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The goal is the minimize (arg min) the within-cluster variance (||x – u||^2), which is calculated for each point i and cluster j.</a:t>
            </a:r>
            <a:endParaRPr lang="en-US" altLang="x-none" sz="2000">
              <a:latin typeface="Avenir Book" charset="0"/>
              <a:ea typeface="Avenir Book" charset="0"/>
              <a:cs typeface="Avenir Book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</a:t>
            </a:r>
          </a:p>
        </p:txBody>
      </p:sp>
      <p:sp>
        <p:nvSpPr>
          <p:cNvPr id="57346" name="TextBox 6"/>
          <p:cNvSpPr txBox="1">
            <a:spLocks noChangeArrowheads="1"/>
          </p:cNvSpPr>
          <p:nvPr/>
        </p:nvSpPr>
        <p:spPr bwMode="auto">
          <a:xfrm>
            <a:off x="971550" y="1090613"/>
            <a:ext cx="100838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 sz="40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Initialization</a:t>
            </a:r>
            <a:endParaRPr lang="en-US" altLang="x-none" sz="320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12788" y="2006600"/>
            <a:ext cx="11479212" cy="3600450"/>
          </a:xfrm>
          <a:prstGeom prst="rect">
            <a:avLst/>
          </a:prstGeom>
        </p:spPr>
        <p:txBody>
          <a:bodyPr>
            <a:spAutoFit/>
          </a:bodyPr>
          <a:lstStyle/>
          <a:p>
            <a:pPr marL="19050" indent="-1905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None/>
              <a:defRPr/>
            </a:pPr>
            <a:r>
              <a:rPr lang="en-US" sz="32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The assignment of the point matters as k-means are deterministic algorithms. Types of initialization: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None/>
              <a:defRPr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2400" u="sng" dirty="0" err="1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Forgy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. Randomly select k points at once.</a:t>
            </a: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2400" u="sng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Random Partition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. Randomly assign each point to k groups.</a:t>
            </a: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Hartigan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Wong: A bit more complicated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  <a:hlinkClick r:id="rId3"/>
              </a:rPr>
              <a:t>http://www.labri.fr/perso/bpinaud/userfiles/downloads/hartigan_1979_kmeans.pdf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2400" u="sng" dirty="0" err="1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Kmeans</a:t>
            </a:r>
            <a:r>
              <a:rPr lang="en-US" sz="2400" u="sng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++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. Places points one at a time at positions that are far away from one another to maximize chance that two points are not co-located.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</a:t>
            </a:r>
          </a:p>
        </p:txBody>
      </p:sp>
      <p:pic>
        <p:nvPicPr>
          <p:cNvPr id="59394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9400"/>
            <a:ext cx="12192000" cy="628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9395" name="TextBox 5"/>
          <p:cNvSpPr txBox="1">
            <a:spLocks noChangeArrowheads="1"/>
          </p:cNvSpPr>
          <p:nvPr/>
        </p:nvSpPr>
        <p:spPr bwMode="auto">
          <a:xfrm>
            <a:off x="0" y="247650"/>
            <a:ext cx="12192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 sz="2400">
                <a:latin typeface="Avenir Book" charset="0"/>
                <a:ea typeface="Avenir Book" charset="0"/>
                <a:cs typeface="Avenir Book" charset="0"/>
              </a:rPr>
              <a:t>Convergence Differences (500 runs assuming k = 6)</a:t>
            </a:r>
          </a:p>
        </p:txBody>
      </p:sp>
      <p:sp>
        <p:nvSpPr>
          <p:cNvPr id="59396" name="TextBox 4"/>
          <p:cNvSpPr txBox="1">
            <a:spLocks noChangeArrowheads="1"/>
          </p:cNvSpPr>
          <p:nvPr/>
        </p:nvSpPr>
        <p:spPr bwMode="auto">
          <a:xfrm>
            <a:off x="7880350" y="3771900"/>
            <a:ext cx="3854450" cy="2246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28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While many runs converged on the right centroid coordinates, a notable amount does not.</a:t>
            </a:r>
            <a:endParaRPr lang="en-US" altLang="x-none" sz="2000">
              <a:latin typeface="Avenir Book" charset="0"/>
              <a:ea typeface="Avenir Book" charset="0"/>
              <a:cs typeface="Avenir Book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</a:t>
            </a:r>
          </a:p>
        </p:txBody>
      </p:sp>
      <p:pic>
        <p:nvPicPr>
          <p:cNvPr id="61442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850" y="1036638"/>
            <a:ext cx="10720388" cy="555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43" name="TextBox 11"/>
          <p:cNvSpPr txBox="1">
            <a:spLocks noChangeArrowheads="1"/>
          </p:cNvSpPr>
          <p:nvPr/>
        </p:nvSpPr>
        <p:spPr bwMode="auto">
          <a:xfrm>
            <a:off x="0" y="247650"/>
            <a:ext cx="121920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 sz="2800">
                <a:latin typeface="Avenir Book" charset="0"/>
                <a:ea typeface="Avenir Book" charset="0"/>
                <a:cs typeface="Avenir Book" charset="0"/>
              </a:rPr>
              <a:t>Instant Andy Warhol (k = 2:6)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89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075" y="709613"/>
            <a:ext cx="11337925" cy="586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</a:t>
            </a:r>
          </a:p>
        </p:txBody>
      </p:sp>
      <p:sp>
        <p:nvSpPr>
          <p:cNvPr id="63491" name="TextBox 6"/>
          <p:cNvSpPr txBox="1">
            <a:spLocks noChangeArrowheads="1"/>
          </p:cNvSpPr>
          <p:nvPr/>
        </p:nvSpPr>
        <p:spPr bwMode="auto">
          <a:xfrm>
            <a:off x="187325" y="247650"/>
            <a:ext cx="121920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 sz="2800">
                <a:latin typeface="Avenir Book" charset="0"/>
                <a:ea typeface="Avenir Book" charset="0"/>
                <a:cs typeface="Avenir Book" charset="0"/>
              </a:rPr>
              <a:t>Cutting out the moon (k = 2:6)</a:t>
            </a:r>
          </a:p>
        </p:txBody>
      </p:sp>
      <p:pic>
        <p:nvPicPr>
          <p:cNvPr id="63492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075" y="879475"/>
            <a:ext cx="3427413" cy="257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</a:t>
            </a:r>
          </a:p>
        </p:txBody>
      </p:sp>
      <p:sp>
        <p:nvSpPr>
          <p:cNvPr id="65538" name="TextBox 4"/>
          <p:cNvSpPr txBox="1">
            <a:spLocks noChangeArrowheads="1"/>
          </p:cNvSpPr>
          <p:nvPr/>
        </p:nvSpPr>
        <p:spPr bwMode="auto">
          <a:xfrm>
            <a:off x="187325" y="247650"/>
            <a:ext cx="121920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 sz="2800">
                <a:latin typeface="Avenir Book" charset="0"/>
                <a:ea typeface="Avenir Book" charset="0"/>
                <a:cs typeface="Avenir Book" charset="0"/>
              </a:rPr>
              <a:t>Segmenting Markets (k = 4)</a:t>
            </a:r>
          </a:p>
        </p:txBody>
      </p:sp>
      <p:sp>
        <p:nvSpPr>
          <p:cNvPr id="3" name="Rectangle 2"/>
          <p:cNvSpPr/>
          <p:nvPr/>
        </p:nvSpPr>
        <p:spPr>
          <a:xfrm>
            <a:off x="539750" y="1039813"/>
            <a:ext cx="7335838" cy="24717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Midwestern Company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&lt; $52 million in revenue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&lt;1000 employees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On-</a:t>
            </a:r>
            <a:r>
              <a:rPr lang="en-US" sz="2400" dirty="0" err="1">
                <a:latin typeface="Avenir Book" charset="0"/>
                <a:ea typeface="Avenir Book" charset="0"/>
                <a:cs typeface="Avenir Book" charset="0"/>
              </a:rPr>
              <a:t>prem</a:t>
            </a: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 production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Exporter/Importer</a:t>
            </a:r>
          </a:p>
        </p:txBody>
      </p:sp>
      <p:sp>
        <p:nvSpPr>
          <p:cNvPr id="8" name="Rectangle 7"/>
          <p:cNvSpPr/>
          <p:nvPr/>
        </p:nvSpPr>
        <p:spPr>
          <a:xfrm>
            <a:off x="8147050" y="1039813"/>
            <a:ext cx="3767138" cy="247173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Small Northeastern Company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&lt;$10 </a:t>
            </a:r>
            <a:r>
              <a:rPr lang="en-US" sz="2400" dirty="0" err="1">
                <a:latin typeface="Avenir Book" charset="0"/>
                <a:ea typeface="Avenir Book" charset="0"/>
                <a:cs typeface="Avenir Book" charset="0"/>
              </a:rPr>
              <a:t>milion</a:t>
            </a:r>
            <a:endParaRPr lang="en-US" sz="2400" dirty="0">
              <a:latin typeface="Avenir Book" charset="0"/>
              <a:ea typeface="Avenir Book" charset="0"/>
              <a:cs typeface="Avenir Book" charset="0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&lt;100 employees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Product design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Outsource</a:t>
            </a:r>
          </a:p>
        </p:txBody>
      </p:sp>
      <p:sp>
        <p:nvSpPr>
          <p:cNvPr id="9" name="Rectangle 8"/>
          <p:cNvSpPr/>
          <p:nvPr/>
        </p:nvSpPr>
        <p:spPr>
          <a:xfrm>
            <a:off x="539750" y="3697288"/>
            <a:ext cx="8853488" cy="247332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Single Owner Operator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&gt;$5 million and &lt; $10 million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Legal services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Logistics focused</a:t>
            </a:r>
          </a:p>
        </p:txBody>
      </p:sp>
      <p:sp>
        <p:nvSpPr>
          <p:cNvPr id="10" name="Rectangle 9"/>
          <p:cNvSpPr/>
          <p:nvPr/>
        </p:nvSpPr>
        <p:spPr>
          <a:xfrm>
            <a:off x="9580563" y="3697288"/>
            <a:ext cx="2333625" cy="2473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Large Businesses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&gt; $1bn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Tech Industry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Non-Exporter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latin typeface="Avenir Book" charset="0"/>
              <a:ea typeface="Avenir Book" charset="0"/>
              <a:cs typeface="Avenir Book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</a:t>
            </a:r>
          </a:p>
        </p:txBody>
      </p:sp>
      <p:sp>
        <p:nvSpPr>
          <p:cNvPr id="67586" name="TextBox 6"/>
          <p:cNvSpPr txBox="1">
            <a:spLocks noChangeArrowheads="1"/>
          </p:cNvSpPr>
          <p:nvPr/>
        </p:nvSpPr>
        <p:spPr bwMode="auto">
          <a:xfrm>
            <a:off x="1200150" y="841375"/>
            <a:ext cx="100838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 sz="36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Assumptions</a:t>
            </a:r>
            <a:endParaRPr lang="en-US" altLang="x-none" sz="280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12788" y="1855788"/>
            <a:ext cx="11028362" cy="35401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Can use any distance measure: </a:t>
            </a:r>
          </a:p>
          <a:p>
            <a:pPr marL="800100" lvl="1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Euclidean distance: Continuous Real Numbers only. </a:t>
            </a:r>
          </a:p>
          <a:p>
            <a:pPr marL="800100" lvl="1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Cosine Similarity: Binary and mixed values</a:t>
            </a:r>
          </a:p>
          <a:p>
            <a:pPr marL="800100" lvl="1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endParaRPr lang="en-US" sz="2800" dirty="0">
              <a:solidFill>
                <a:schemeClr val="bg1">
                  <a:lumMod val="5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All features need to be scaled (mean centered/ SD normalized) – all variables have equal weight. 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endParaRPr lang="en-US" sz="2800" dirty="0">
              <a:solidFill>
                <a:schemeClr val="bg1">
                  <a:lumMod val="5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endParaRPr lang="en-US" sz="2800" dirty="0">
              <a:solidFill>
                <a:schemeClr val="bg1">
                  <a:lumMod val="5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</a:t>
            </a:r>
          </a:p>
        </p:txBody>
      </p:sp>
      <p:sp>
        <p:nvSpPr>
          <p:cNvPr id="69634" name="TextBox 6"/>
          <p:cNvSpPr txBox="1">
            <a:spLocks noChangeArrowheads="1"/>
          </p:cNvSpPr>
          <p:nvPr/>
        </p:nvSpPr>
        <p:spPr bwMode="auto">
          <a:xfrm>
            <a:off x="1200150" y="841375"/>
            <a:ext cx="10083800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 sz="44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Issues</a:t>
            </a:r>
            <a:endParaRPr lang="en-US" altLang="x-none" sz="360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12788" y="1609725"/>
            <a:ext cx="11049000" cy="14478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2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Which k?</a:t>
            </a:r>
          </a:p>
          <a:p>
            <a:pPr marL="800100" lvl="1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Lots of debate in the statistical circles as to how to determine k. Two typical methods include Elbows and Silhouette.</a:t>
            </a:r>
          </a:p>
        </p:txBody>
      </p:sp>
      <p:sp>
        <p:nvSpPr>
          <p:cNvPr id="8" name="Rectangle 7"/>
          <p:cNvSpPr/>
          <p:nvPr/>
        </p:nvSpPr>
        <p:spPr>
          <a:xfrm>
            <a:off x="904875" y="3608388"/>
            <a:ext cx="5184775" cy="27924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Elbow Method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1746250" y="3949700"/>
            <a:ext cx="0" cy="128746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560513" y="5033963"/>
            <a:ext cx="3441700" cy="7937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10"/>
          <p:cNvSpPr/>
          <p:nvPr/>
        </p:nvSpPr>
        <p:spPr>
          <a:xfrm>
            <a:off x="1814513" y="4265613"/>
            <a:ext cx="2800350" cy="763587"/>
          </a:xfrm>
          <a:custGeom>
            <a:avLst/>
            <a:gdLst>
              <a:gd name="connsiteX0" fmla="*/ 0 w 2314575"/>
              <a:gd name="connsiteY0" fmla="*/ 901249 h 901249"/>
              <a:gd name="connsiteX1" fmla="*/ 114300 w 2314575"/>
              <a:gd name="connsiteY1" fmla="*/ 744087 h 901249"/>
              <a:gd name="connsiteX2" fmla="*/ 142875 w 2314575"/>
              <a:gd name="connsiteY2" fmla="*/ 701224 h 901249"/>
              <a:gd name="connsiteX3" fmla="*/ 185737 w 2314575"/>
              <a:gd name="connsiteY3" fmla="*/ 672649 h 901249"/>
              <a:gd name="connsiteX4" fmla="*/ 228600 w 2314575"/>
              <a:gd name="connsiteY4" fmla="*/ 629787 h 901249"/>
              <a:gd name="connsiteX5" fmla="*/ 257175 w 2314575"/>
              <a:gd name="connsiteY5" fmla="*/ 586924 h 901249"/>
              <a:gd name="connsiteX6" fmla="*/ 300037 w 2314575"/>
              <a:gd name="connsiteY6" fmla="*/ 572637 h 901249"/>
              <a:gd name="connsiteX7" fmla="*/ 400050 w 2314575"/>
              <a:gd name="connsiteY7" fmla="*/ 472624 h 901249"/>
              <a:gd name="connsiteX8" fmla="*/ 485775 w 2314575"/>
              <a:gd name="connsiteY8" fmla="*/ 415474 h 901249"/>
              <a:gd name="connsiteX9" fmla="*/ 600075 w 2314575"/>
              <a:gd name="connsiteY9" fmla="*/ 401187 h 901249"/>
              <a:gd name="connsiteX10" fmla="*/ 657225 w 2314575"/>
              <a:gd name="connsiteY10" fmla="*/ 386899 h 901249"/>
              <a:gd name="connsiteX11" fmla="*/ 742950 w 2314575"/>
              <a:gd name="connsiteY11" fmla="*/ 344037 h 901249"/>
              <a:gd name="connsiteX12" fmla="*/ 857250 w 2314575"/>
              <a:gd name="connsiteY12" fmla="*/ 315462 h 901249"/>
              <a:gd name="connsiteX13" fmla="*/ 900112 w 2314575"/>
              <a:gd name="connsiteY13" fmla="*/ 301174 h 901249"/>
              <a:gd name="connsiteX14" fmla="*/ 942975 w 2314575"/>
              <a:gd name="connsiteY14" fmla="*/ 272599 h 901249"/>
              <a:gd name="connsiteX15" fmla="*/ 985837 w 2314575"/>
              <a:gd name="connsiteY15" fmla="*/ 258312 h 901249"/>
              <a:gd name="connsiteX16" fmla="*/ 1085850 w 2314575"/>
              <a:gd name="connsiteY16" fmla="*/ 229737 h 901249"/>
              <a:gd name="connsiteX17" fmla="*/ 1157287 w 2314575"/>
              <a:gd name="connsiteY17" fmla="*/ 201162 h 901249"/>
              <a:gd name="connsiteX18" fmla="*/ 1214437 w 2314575"/>
              <a:gd name="connsiteY18" fmla="*/ 172587 h 901249"/>
              <a:gd name="connsiteX19" fmla="*/ 1357312 w 2314575"/>
              <a:gd name="connsiteY19" fmla="*/ 129724 h 901249"/>
              <a:gd name="connsiteX20" fmla="*/ 1443037 w 2314575"/>
              <a:gd name="connsiteY20" fmla="*/ 101149 h 901249"/>
              <a:gd name="connsiteX21" fmla="*/ 1528762 w 2314575"/>
              <a:gd name="connsiteY21" fmla="*/ 72574 h 901249"/>
              <a:gd name="connsiteX22" fmla="*/ 1571625 w 2314575"/>
              <a:gd name="connsiteY22" fmla="*/ 58287 h 901249"/>
              <a:gd name="connsiteX23" fmla="*/ 1614487 w 2314575"/>
              <a:gd name="connsiteY23" fmla="*/ 43999 h 901249"/>
              <a:gd name="connsiteX24" fmla="*/ 1757362 w 2314575"/>
              <a:gd name="connsiteY24" fmla="*/ 29712 h 901249"/>
              <a:gd name="connsiteX25" fmla="*/ 1814512 w 2314575"/>
              <a:gd name="connsiteY25" fmla="*/ 15424 h 901249"/>
              <a:gd name="connsiteX26" fmla="*/ 2314575 w 2314575"/>
              <a:gd name="connsiteY26" fmla="*/ 1137 h 901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314575" h="901249">
                <a:moveTo>
                  <a:pt x="0" y="901249"/>
                </a:moveTo>
                <a:cubicBezTo>
                  <a:pt x="78602" y="802997"/>
                  <a:pt x="40236" y="855183"/>
                  <a:pt x="114300" y="744087"/>
                </a:cubicBezTo>
                <a:cubicBezTo>
                  <a:pt x="123825" y="729799"/>
                  <a:pt x="128587" y="710749"/>
                  <a:pt x="142875" y="701224"/>
                </a:cubicBezTo>
                <a:cubicBezTo>
                  <a:pt x="157162" y="691699"/>
                  <a:pt x="172546" y="683642"/>
                  <a:pt x="185737" y="672649"/>
                </a:cubicBezTo>
                <a:cubicBezTo>
                  <a:pt x="201259" y="659714"/>
                  <a:pt x="215665" y="645309"/>
                  <a:pt x="228600" y="629787"/>
                </a:cubicBezTo>
                <a:cubicBezTo>
                  <a:pt x="239593" y="616595"/>
                  <a:pt x="243766" y="597651"/>
                  <a:pt x="257175" y="586924"/>
                </a:cubicBezTo>
                <a:cubicBezTo>
                  <a:pt x="268935" y="577516"/>
                  <a:pt x="285750" y="577399"/>
                  <a:pt x="300037" y="572637"/>
                </a:cubicBezTo>
                <a:cubicBezTo>
                  <a:pt x="351171" y="504459"/>
                  <a:pt x="329867" y="521753"/>
                  <a:pt x="400050" y="472624"/>
                </a:cubicBezTo>
                <a:cubicBezTo>
                  <a:pt x="428185" y="452930"/>
                  <a:pt x="451697" y="419734"/>
                  <a:pt x="485775" y="415474"/>
                </a:cubicBezTo>
                <a:lnTo>
                  <a:pt x="600075" y="401187"/>
                </a:lnTo>
                <a:cubicBezTo>
                  <a:pt x="619125" y="396424"/>
                  <a:pt x="639176" y="394634"/>
                  <a:pt x="657225" y="386899"/>
                </a:cubicBezTo>
                <a:cubicBezTo>
                  <a:pt x="771019" y="338129"/>
                  <a:pt x="632575" y="374139"/>
                  <a:pt x="742950" y="344037"/>
                </a:cubicBezTo>
                <a:cubicBezTo>
                  <a:pt x="780839" y="333704"/>
                  <a:pt x="819993" y="327882"/>
                  <a:pt x="857250" y="315462"/>
                </a:cubicBezTo>
                <a:cubicBezTo>
                  <a:pt x="871537" y="310699"/>
                  <a:pt x="886642" y="307909"/>
                  <a:pt x="900112" y="301174"/>
                </a:cubicBezTo>
                <a:cubicBezTo>
                  <a:pt x="915471" y="293495"/>
                  <a:pt x="927616" y="280278"/>
                  <a:pt x="942975" y="272599"/>
                </a:cubicBezTo>
                <a:cubicBezTo>
                  <a:pt x="956445" y="265864"/>
                  <a:pt x="971356" y="262449"/>
                  <a:pt x="985837" y="258312"/>
                </a:cubicBezTo>
                <a:cubicBezTo>
                  <a:pt x="1048871" y="240302"/>
                  <a:pt x="1031052" y="250286"/>
                  <a:pt x="1085850" y="229737"/>
                </a:cubicBezTo>
                <a:cubicBezTo>
                  <a:pt x="1109864" y="220732"/>
                  <a:pt x="1133851" y="211578"/>
                  <a:pt x="1157287" y="201162"/>
                </a:cubicBezTo>
                <a:cubicBezTo>
                  <a:pt x="1176750" y="192512"/>
                  <a:pt x="1194662" y="180497"/>
                  <a:pt x="1214437" y="172587"/>
                </a:cubicBezTo>
                <a:cubicBezTo>
                  <a:pt x="1315458" y="132179"/>
                  <a:pt x="1273113" y="154984"/>
                  <a:pt x="1357312" y="129724"/>
                </a:cubicBezTo>
                <a:cubicBezTo>
                  <a:pt x="1386162" y="121069"/>
                  <a:pt x="1414462" y="110674"/>
                  <a:pt x="1443037" y="101149"/>
                </a:cubicBezTo>
                <a:lnTo>
                  <a:pt x="1528762" y="72574"/>
                </a:lnTo>
                <a:lnTo>
                  <a:pt x="1571625" y="58287"/>
                </a:lnTo>
                <a:cubicBezTo>
                  <a:pt x="1585912" y="53525"/>
                  <a:pt x="1599501" y="45497"/>
                  <a:pt x="1614487" y="43999"/>
                </a:cubicBezTo>
                <a:lnTo>
                  <a:pt x="1757362" y="29712"/>
                </a:lnTo>
                <a:cubicBezTo>
                  <a:pt x="1776412" y="24949"/>
                  <a:pt x="1794996" y="17592"/>
                  <a:pt x="1814512" y="15424"/>
                </a:cubicBezTo>
                <a:cubicBezTo>
                  <a:pt x="2007223" y="-5988"/>
                  <a:pt x="2107893" y="1137"/>
                  <a:pt x="2314575" y="1137"/>
                </a:cubicBezTo>
              </a:path>
            </a:pathLst>
          </a:custGeom>
          <a:noFill/>
          <a:ln w="57150"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9640" name="Rectangle 11"/>
          <p:cNvSpPr>
            <a:spLocks noChangeArrowheads="1"/>
          </p:cNvSpPr>
          <p:nvPr/>
        </p:nvSpPr>
        <p:spPr bwMode="auto">
          <a:xfrm>
            <a:off x="963613" y="4338638"/>
            <a:ext cx="9207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240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WSS</a:t>
            </a:r>
          </a:p>
        </p:txBody>
      </p:sp>
      <p:sp>
        <p:nvSpPr>
          <p:cNvPr id="69641" name="Rectangle 12"/>
          <p:cNvSpPr>
            <a:spLocks noChangeArrowheads="1"/>
          </p:cNvSpPr>
          <p:nvPr/>
        </p:nvSpPr>
        <p:spPr bwMode="auto">
          <a:xfrm>
            <a:off x="2754313" y="5053013"/>
            <a:ext cx="9207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240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k</a:t>
            </a:r>
          </a:p>
        </p:txBody>
      </p:sp>
      <p:sp>
        <p:nvSpPr>
          <p:cNvPr id="69642" name="Rectangle 13"/>
          <p:cNvSpPr>
            <a:spLocks noChangeArrowheads="1"/>
          </p:cNvSpPr>
          <p:nvPr/>
        </p:nvSpPr>
        <p:spPr bwMode="auto">
          <a:xfrm>
            <a:off x="1108075" y="5578475"/>
            <a:ext cx="472122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Find the k where the WSS “bends”. WSS does not always bend</a:t>
            </a:r>
            <a:r>
              <a:rPr lang="is-IS" altLang="x-none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…</a:t>
            </a:r>
            <a:r>
              <a:rPr lang="en-US" altLang="x-none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464300" y="3608388"/>
            <a:ext cx="5183188" cy="27924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Silhouette Method</a:t>
            </a:r>
          </a:p>
        </p:txBody>
      </p:sp>
      <p:sp>
        <p:nvSpPr>
          <p:cNvPr id="69644" name="Rectangle 20"/>
          <p:cNvSpPr>
            <a:spLocks noChangeArrowheads="1"/>
          </p:cNvSpPr>
          <p:nvPr/>
        </p:nvSpPr>
        <p:spPr bwMode="auto">
          <a:xfrm>
            <a:off x="6696075" y="5535613"/>
            <a:ext cx="4721225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Find k such that the silhouette is maximized (statistic that compares how similar it is to its own cluster vs. others)</a:t>
            </a:r>
          </a:p>
        </p:txBody>
      </p:sp>
      <p:sp>
        <p:nvSpPr>
          <p:cNvPr id="22" name="Oval 21"/>
          <p:cNvSpPr/>
          <p:nvPr/>
        </p:nvSpPr>
        <p:spPr>
          <a:xfrm rot="20520232">
            <a:off x="9556750" y="4040188"/>
            <a:ext cx="712788" cy="820737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Oval 22"/>
          <p:cNvSpPr/>
          <p:nvPr/>
        </p:nvSpPr>
        <p:spPr>
          <a:xfrm rot="20520232">
            <a:off x="7094538" y="4268788"/>
            <a:ext cx="1000125" cy="779462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4" name="Oval 23"/>
          <p:cNvSpPr/>
          <p:nvPr/>
        </p:nvSpPr>
        <p:spPr>
          <a:xfrm rot="20520232">
            <a:off x="8623300" y="4737100"/>
            <a:ext cx="712788" cy="82073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5" name="Oval 24"/>
          <p:cNvSpPr/>
          <p:nvPr/>
        </p:nvSpPr>
        <p:spPr>
          <a:xfrm rot="20520232">
            <a:off x="7505700" y="4405313"/>
            <a:ext cx="185738" cy="16351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6" name="Oval 25"/>
          <p:cNvSpPr/>
          <p:nvPr/>
        </p:nvSpPr>
        <p:spPr>
          <a:xfrm rot="20520232">
            <a:off x="7358063" y="4756150"/>
            <a:ext cx="187325" cy="16351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7" name="Oval 26"/>
          <p:cNvSpPr/>
          <p:nvPr/>
        </p:nvSpPr>
        <p:spPr>
          <a:xfrm rot="20520232">
            <a:off x="7732713" y="4613275"/>
            <a:ext cx="185737" cy="16351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8" name="Oval 27"/>
          <p:cNvSpPr/>
          <p:nvPr/>
        </p:nvSpPr>
        <p:spPr>
          <a:xfrm rot="20520232">
            <a:off x="8888413" y="4870450"/>
            <a:ext cx="185737" cy="16351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9" name="Oval 28"/>
          <p:cNvSpPr/>
          <p:nvPr/>
        </p:nvSpPr>
        <p:spPr>
          <a:xfrm rot="20520232">
            <a:off x="8740775" y="5222875"/>
            <a:ext cx="185738" cy="16351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0" name="Oval 29"/>
          <p:cNvSpPr/>
          <p:nvPr/>
        </p:nvSpPr>
        <p:spPr>
          <a:xfrm rot="20520232">
            <a:off x="9115425" y="5078413"/>
            <a:ext cx="185738" cy="16351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>
          <a:xfrm rot="20520232">
            <a:off x="9788525" y="4156075"/>
            <a:ext cx="187325" cy="1651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32" name="Oval 31"/>
          <p:cNvSpPr/>
          <p:nvPr/>
        </p:nvSpPr>
        <p:spPr>
          <a:xfrm rot="20520232">
            <a:off x="9642475" y="4508500"/>
            <a:ext cx="185738" cy="16351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4" name="Oval 33"/>
          <p:cNvSpPr/>
          <p:nvPr/>
        </p:nvSpPr>
        <p:spPr>
          <a:xfrm rot="20520232">
            <a:off x="7231063" y="4541838"/>
            <a:ext cx="187325" cy="16351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36" name="Straight Arrow Connector 35"/>
          <p:cNvCxnSpPr>
            <a:stCxn id="27" idx="1"/>
            <a:endCxn id="25" idx="5"/>
          </p:cNvCxnSpPr>
          <p:nvPr/>
        </p:nvCxnSpPr>
        <p:spPr>
          <a:xfrm flipH="1" flipV="1">
            <a:off x="7678738" y="4521200"/>
            <a:ext cx="66675" cy="13811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27" idx="1"/>
            <a:endCxn id="34" idx="5"/>
          </p:cNvCxnSpPr>
          <p:nvPr/>
        </p:nvCxnSpPr>
        <p:spPr>
          <a:xfrm flipH="1" flipV="1">
            <a:off x="7405688" y="4657725"/>
            <a:ext cx="339725" cy="1588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7" idx="1"/>
            <a:endCxn id="26" idx="6"/>
          </p:cNvCxnSpPr>
          <p:nvPr/>
        </p:nvCxnSpPr>
        <p:spPr>
          <a:xfrm flipH="1">
            <a:off x="7540625" y="4659313"/>
            <a:ext cx="204788" cy="15081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27" idx="5"/>
            <a:endCxn id="29" idx="1"/>
          </p:cNvCxnSpPr>
          <p:nvPr/>
        </p:nvCxnSpPr>
        <p:spPr>
          <a:xfrm>
            <a:off x="7907338" y="4729163"/>
            <a:ext cx="846137" cy="53975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27" idx="5"/>
            <a:endCxn id="28" idx="1"/>
          </p:cNvCxnSpPr>
          <p:nvPr/>
        </p:nvCxnSpPr>
        <p:spPr>
          <a:xfrm>
            <a:off x="7907338" y="4729163"/>
            <a:ext cx="993775" cy="18891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27" idx="5"/>
            <a:endCxn id="30" idx="2"/>
          </p:cNvCxnSpPr>
          <p:nvPr/>
        </p:nvCxnSpPr>
        <p:spPr>
          <a:xfrm>
            <a:off x="7907338" y="4729163"/>
            <a:ext cx="1212850" cy="46037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27" idx="5"/>
            <a:endCxn id="32" idx="2"/>
          </p:cNvCxnSpPr>
          <p:nvPr/>
        </p:nvCxnSpPr>
        <p:spPr>
          <a:xfrm flipV="1">
            <a:off x="7907338" y="4618038"/>
            <a:ext cx="1739900" cy="11112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27" idx="5"/>
            <a:endCxn id="31" idx="2"/>
          </p:cNvCxnSpPr>
          <p:nvPr/>
        </p:nvCxnSpPr>
        <p:spPr>
          <a:xfrm flipV="1">
            <a:off x="7907338" y="4267200"/>
            <a:ext cx="1885950" cy="46196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2" y="6424101"/>
            <a:ext cx="311357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Last thoughts </a:t>
            </a:r>
            <a:r>
              <a:rPr lang="en-US" sz="11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</a:t>
            </a:r>
            <a:r>
              <a:rPr lang="en-US" sz="110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supervised learning</a:t>
            </a:r>
            <a:endParaRPr lang="en-US" sz="11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71527" y="890465"/>
            <a:ext cx="10082213" cy="6463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Checklist for structuring your project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09787" y="1851758"/>
            <a:ext cx="10082213" cy="4278094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28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1) Do each Y=1 and Y=0 have at least n = 100?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endParaRPr lang="en-US" sz="28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28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2) Does either Y=1 or Y=0 fall below 10% of the sample?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endParaRPr lang="en-US" sz="28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28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3) Is your sample drawn from a population on which you can generalize and score?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endParaRPr lang="en-US" sz="2800" dirty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28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4) Does your sample represent what you think it represents?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endParaRPr lang="en-US" sz="2800" dirty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endParaRPr lang="en-US" sz="2000" dirty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48507" y="1763833"/>
            <a:ext cx="668216" cy="590942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248507" y="2649024"/>
            <a:ext cx="668216" cy="590942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248507" y="3636241"/>
            <a:ext cx="668216" cy="590942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248507" y="4820681"/>
            <a:ext cx="668216" cy="590942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529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</a:t>
            </a:r>
          </a:p>
        </p:txBody>
      </p:sp>
      <p:sp>
        <p:nvSpPr>
          <p:cNvPr id="71682" name="TextBox 6"/>
          <p:cNvSpPr txBox="1">
            <a:spLocks noChangeArrowheads="1"/>
          </p:cNvSpPr>
          <p:nvPr/>
        </p:nvSpPr>
        <p:spPr bwMode="auto">
          <a:xfrm>
            <a:off x="787400" y="3562350"/>
            <a:ext cx="10082213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 sz="44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&lt;Code Time/&gt;</a:t>
            </a:r>
            <a:endParaRPr lang="en-US" altLang="x-none" sz="3600">
              <a:latin typeface="Avenir Book" charset="0"/>
              <a:ea typeface="Avenir Book" charset="0"/>
              <a:cs typeface="Avenir Book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700"/>
            <a:ext cx="3028950" cy="70802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>
            <a:spAutoFit/>
          </a:bodyPr>
          <a:lstStyle/>
          <a:p>
            <a:pPr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500" y="1887538"/>
            <a:ext cx="9226550" cy="3416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Last thoughts on classifiers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Unsupervised learning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K-Means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&lt;break&gt;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Hierarchical clustering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endParaRPr lang="en-US" sz="3600" dirty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507DDA9-DDC1-EC4A-90E4-50FEC836F319}" type="slidenum">
              <a:rPr lang="en-US"/>
              <a:pPr>
                <a:defRPr/>
              </a:pPr>
              <a:t>41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38" y="6354763"/>
            <a:ext cx="4044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Policy</a:t>
            </a:r>
            <a:endParaRPr lang="en-US" dirty="0">
              <a:solidFill>
                <a:schemeClr val="bg1">
                  <a:lumMod val="75000"/>
                </a:schemeClr>
              </a:solidFill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Hierarchical Clustering</a:t>
            </a:r>
          </a:p>
        </p:txBody>
      </p:sp>
      <p:sp>
        <p:nvSpPr>
          <p:cNvPr id="75778" name="Rectangle 5"/>
          <p:cNvSpPr>
            <a:spLocks noChangeArrowheads="1"/>
          </p:cNvSpPr>
          <p:nvPr/>
        </p:nvSpPr>
        <p:spPr bwMode="auto">
          <a:xfrm>
            <a:off x="1284288" y="4156500"/>
            <a:ext cx="9704387" cy="1754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buFont typeface="Arial" charset="0"/>
              <a:buNone/>
            </a:pPr>
            <a:r>
              <a:rPr lang="en-US" altLang="x-none" sz="3600" dirty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K-means relies on distance to centroids, but does not consider proximity to other similar points</a:t>
            </a:r>
            <a:r>
              <a:rPr lang="en-US" altLang="x-none" sz="36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. </a:t>
            </a:r>
            <a:endParaRPr lang="en-US" altLang="x-none" sz="3200" dirty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5" name="Oval 4"/>
          <p:cNvSpPr/>
          <p:nvPr/>
        </p:nvSpPr>
        <p:spPr>
          <a:xfrm rot="20520232">
            <a:off x="4233863" y="2141538"/>
            <a:ext cx="185737" cy="165100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8" name="Oval 7"/>
          <p:cNvSpPr/>
          <p:nvPr/>
        </p:nvSpPr>
        <p:spPr>
          <a:xfrm rot="20520232">
            <a:off x="5472113" y="1697038"/>
            <a:ext cx="185737" cy="163512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Oval 8"/>
          <p:cNvSpPr/>
          <p:nvPr/>
        </p:nvSpPr>
        <p:spPr>
          <a:xfrm rot="20520232">
            <a:off x="4767263" y="2101850"/>
            <a:ext cx="185737" cy="16351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Oval 9"/>
          <p:cNvSpPr/>
          <p:nvPr/>
        </p:nvSpPr>
        <p:spPr>
          <a:xfrm rot="20520232">
            <a:off x="4767263" y="3575050"/>
            <a:ext cx="185737" cy="16351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Oval 10"/>
          <p:cNvSpPr/>
          <p:nvPr/>
        </p:nvSpPr>
        <p:spPr>
          <a:xfrm rot="20520232">
            <a:off x="7629525" y="2789238"/>
            <a:ext cx="185738" cy="163512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`</a:t>
            </a:r>
          </a:p>
        </p:txBody>
      </p:sp>
      <p:sp>
        <p:nvSpPr>
          <p:cNvPr id="12" name="Oval 11"/>
          <p:cNvSpPr/>
          <p:nvPr/>
        </p:nvSpPr>
        <p:spPr>
          <a:xfrm rot="20520232">
            <a:off x="5443538" y="2865438"/>
            <a:ext cx="344487" cy="369887"/>
          </a:xfrm>
          <a:prstGeom prst="ellipse">
            <a:avLst/>
          </a:prstGeom>
          <a:solidFill>
            <a:schemeClr val="accent4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4" name="Straight Arrow Connector 3"/>
          <p:cNvCxnSpPr>
            <a:stCxn id="10" idx="6"/>
            <a:endCxn id="12" idx="2"/>
          </p:cNvCxnSpPr>
          <p:nvPr/>
        </p:nvCxnSpPr>
        <p:spPr>
          <a:xfrm flipV="1">
            <a:off x="4948238" y="3103563"/>
            <a:ext cx="503237" cy="52546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5" idx="4"/>
            <a:endCxn id="12" idx="1"/>
          </p:cNvCxnSpPr>
          <p:nvPr/>
        </p:nvCxnSpPr>
        <p:spPr>
          <a:xfrm>
            <a:off x="4351338" y="2301875"/>
            <a:ext cx="1108075" cy="661988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9" idx="4"/>
            <a:endCxn id="12" idx="1"/>
          </p:cNvCxnSpPr>
          <p:nvPr/>
        </p:nvCxnSpPr>
        <p:spPr>
          <a:xfrm>
            <a:off x="4884738" y="2262188"/>
            <a:ext cx="574675" cy="70167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8" idx="4"/>
            <a:endCxn id="12" idx="0"/>
          </p:cNvCxnSpPr>
          <p:nvPr/>
        </p:nvCxnSpPr>
        <p:spPr>
          <a:xfrm flipH="1">
            <a:off x="5559425" y="1855788"/>
            <a:ext cx="31750" cy="101917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1" idx="2"/>
            <a:endCxn id="12" idx="6"/>
          </p:cNvCxnSpPr>
          <p:nvPr/>
        </p:nvCxnSpPr>
        <p:spPr>
          <a:xfrm flipH="1">
            <a:off x="5780088" y="2900363"/>
            <a:ext cx="1854200" cy="96837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 rot="20520232">
            <a:off x="7743825" y="1722438"/>
            <a:ext cx="185738" cy="165100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32" name="Oval 31"/>
          <p:cNvSpPr/>
          <p:nvPr/>
        </p:nvSpPr>
        <p:spPr>
          <a:xfrm rot="20520232">
            <a:off x="10437813" y="1223963"/>
            <a:ext cx="187325" cy="163512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3" name="Oval 32"/>
          <p:cNvSpPr/>
          <p:nvPr/>
        </p:nvSpPr>
        <p:spPr>
          <a:xfrm rot="20520232">
            <a:off x="8615363" y="962025"/>
            <a:ext cx="185737" cy="165100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4" name="Oval 33"/>
          <p:cNvSpPr/>
          <p:nvPr/>
        </p:nvSpPr>
        <p:spPr>
          <a:xfrm rot="20520232">
            <a:off x="8528050" y="2516188"/>
            <a:ext cx="185738" cy="163512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5" name="Oval 34"/>
          <p:cNvSpPr/>
          <p:nvPr/>
        </p:nvSpPr>
        <p:spPr>
          <a:xfrm rot="20520232">
            <a:off x="9883775" y="2989263"/>
            <a:ext cx="185738" cy="163512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`</a:t>
            </a:r>
          </a:p>
        </p:txBody>
      </p:sp>
      <p:sp>
        <p:nvSpPr>
          <p:cNvPr id="36" name="Oval 35"/>
          <p:cNvSpPr/>
          <p:nvPr/>
        </p:nvSpPr>
        <p:spPr>
          <a:xfrm rot="20520232">
            <a:off x="9291638" y="1727200"/>
            <a:ext cx="346075" cy="368300"/>
          </a:xfrm>
          <a:prstGeom prst="ellipse">
            <a:avLst/>
          </a:prstGeom>
          <a:solidFill>
            <a:schemeClr val="accent6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37" name="Straight Arrow Connector 36"/>
          <p:cNvCxnSpPr>
            <a:stCxn id="39" idx="6"/>
          </p:cNvCxnSpPr>
          <p:nvPr/>
        </p:nvCxnSpPr>
        <p:spPr>
          <a:xfrm flipV="1">
            <a:off x="8710613" y="1965325"/>
            <a:ext cx="588962" cy="60325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8732838" y="1122363"/>
            <a:ext cx="574675" cy="70326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2" idx="2"/>
            <a:endCxn id="36" idx="7"/>
          </p:cNvCxnSpPr>
          <p:nvPr/>
        </p:nvCxnSpPr>
        <p:spPr>
          <a:xfrm flipH="1">
            <a:off x="9540875" y="1335088"/>
            <a:ext cx="901700" cy="414337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>
            <a:stCxn id="31" idx="5"/>
            <a:endCxn id="36" idx="1"/>
          </p:cNvCxnSpPr>
          <p:nvPr/>
        </p:nvCxnSpPr>
        <p:spPr>
          <a:xfrm flipV="1">
            <a:off x="7916863" y="1825625"/>
            <a:ext cx="1390650" cy="14288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Arrow Connector 244"/>
          <p:cNvCxnSpPr>
            <a:stCxn id="35" idx="0"/>
            <a:endCxn id="36" idx="4"/>
          </p:cNvCxnSpPr>
          <p:nvPr/>
        </p:nvCxnSpPr>
        <p:spPr>
          <a:xfrm flipH="1" flipV="1">
            <a:off x="9521825" y="2087563"/>
            <a:ext cx="428625" cy="90487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Hierarchical Clustering</a:t>
            </a:r>
          </a:p>
        </p:txBody>
      </p:sp>
      <p:sp>
        <p:nvSpPr>
          <p:cNvPr id="77826" name="Rectangle 5"/>
          <p:cNvSpPr>
            <a:spLocks noChangeArrowheads="1"/>
          </p:cNvSpPr>
          <p:nvPr/>
        </p:nvSpPr>
        <p:spPr bwMode="auto">
          <a:xfrm>
            <a:off x="1423988" y="4391025"/>
            <a:ext cx="9705975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buFont typeface="Arial" charset="0"/>
              <a:buNone/>
            </a:pPr>
            <a:r>
              <a:rPr lang="en-US" altLang="x-none" sz="3200" dirty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Agglomerative clustering groups points together based on proximity to one another.</a:t>
            </a:r>
            <a:endParaRPr lang="en-US" altLang="x-none" sz="2800" dirty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" name="Oval 3"/>
          <p:cNvSpPr/>
          <p:nvPr/>
        </p:nvSpPr>
        <p:spPr>
          <a:xfrm rot="20520232">
            <a:off x="4233863" y="2141538"/>
            <a:ext cx="185737" cy="165100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Oval 4"/>
          <p:cNvSpPr/>
          <p:nvPr/>
        </p:nvSpPr>
        <p:spPr>
          <a:xfrm rot="20520232">
            <a:off x="5472113" y="1697038"/>
            <a:ext cx="185737" cy="163512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Oval 6"/>
          <p:cNvSpPr/>
          <p:nvPr/>
        </p:nvSpPr>
        <p:spPr>
          <a:xfrm rot="20520232">
            <a:off x="4767263" y="2101850"/>
            <a:ext cx="185737" cy="16351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Oval 7"/>
          <p:cNvSpPr/>
          <p:nvPr/>
        </p:nvSpPr>
        <p:spPr>
          <a:xfrm rot="20520232">
            <a:off x="4767263" y="3575050"/>
            <a:ext cx="185737" cy="163513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Oval 8"/>
          <p:cNvSpPr/>
          <p:nvPr/>
        </p:nvSpPr>
        <p:spPr>
          <a:xfrm rot="20520232">
            <a:off x="7629525" y="2789238"/>
            <a:ext cx="185738" cy="163512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`</a:t>
            </a:r>
          </a:p>
        </p:txBody>
      </p:sp>
      <p:sp>
        <p:nvSpPr>
          <p:cNvPr id="16" name="Oval 15"/>
          <p:cNvSpPr/>
          <p:nvPr/>
        </p:nvSpPr>
        <p:spPr>
          <a:xfrm rot="20520232">
            <a:off x="7743825" y="1722438"/>
            <a:ext cx="185738" cy="165100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7" name="Oval 16"/>
          <p:cNvSpPr/>
          <p:nvPr/>
        </p:nvSpPr>
        <p:spPr>
          <a:xfrm rot="20520232">
            <a:off x="10437813" y="1223963"/>
            <a:ext cx="187325" cy="163512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8" name="Oval 17"/>
          <p:cNvSpPr/>
          <p:nvPr/>
        </p:nvSpPr>
        <p:spPr>
          <a:xfrm rot="20520232">
            <a:off x="8615363" y="962025"/>
            <a:ext cx="185737" cy="165100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9" name="Oval 18"/>
          <p:cNvSpPr/>
          <p:nvPr/>
        </p:nvSpPr>
        <p:spPr>
          <a:xfrm rot="20520232">
            <a:off x="8528050" y="2516188"/>
            <a:ext cx="185738" cy="163512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0" name="Oval 19"/>
          <p:cNvSpPr/>
          <p:nvPr/>
        </p:nvSpPr>
        <p:spPr>
          <a:xfrm rot="20520232">
            <a:off x="9883775" y="2989263"/>
            <a:ext cx="185738" cy="163512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`</a:t>
            </a:r>
          </a:p>
        </p:txBody>
      </p:sp>
      <p:cxnSp>
        <p:nvCxnSpPr>
          <p:cNvPr id="59" name="Straight Arrow Connector 58"/>
          <p:cNvCxnSpPr>
            <a:stCxn id="4" idx="6"/>
            <a:endCxn id="7" idx="1"/>
          </p:cNvCxnSpPr>
          <p:nvPr/>
        </p:nvCxnSpPr>
        <p:spPr>
          <a:xfrm flipV="1">
            <a:off x="4414838" y="2149475"/>
            <a:ext cx="365125" cy="46038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4" idx="4"/>
            <a:endCxn id="8" idx="0"/>
          </p:cNvCxnSpPr>
          <p:nvPr/>
        </p:nvCxnSpPr>
        <p:spPr>
          <a:xfrm>
            <a:off x="4351338" y="2301875"/>
            <a:ext cx="482600" cy="1277938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4" idx="5"/>
            <a:endCxn id="9" idx="2"/>
          </p:cNvCxnSpPr>
          <p:nvPr/>
        </p:nvCxnSpPr>
        <p:spPr>
          <a:xfrm>
            <a:off x="4406900" y="2259013"/>
            <a:ext cx="3227388" cy="64135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4" idx="7"/>
            <a:endCxn id="5" idx="2"/>
          </p:cNvCxnSpPr>
          <p:nvPr/>
        </p:nvCxnSpPr>
        <p:spPr>
          <a:xfrm flipV="1">
            <a:off x="4370388" y="1806575"/>
            <a:ext cx="1106487" cy="34290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7" idx="6"/>
            <a:endCxn id="5" idx="3"/>
          </p:cNvCxnSpPr>
          <p:nvPr/>
        </p:nvCxnSpPr>
        <p:spPr>
          <a:xfrm flipV="1">
            <a:off x="4948238" y="1854200"/>
            <a:ext cx="573087" cy="300038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7" idx="6"/>
            <a:endCxn id="9" idx="1"/>
          </p:cNvCxnSpPr>
          <p:nvPr/>
        </p:nvCxnSpPr>
        <p:spPr>
          <a:xfrm>
            <a:off x="4948238" y="2154238"/>
            <a:ext cx="2693987" cy="68262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7" idx="4"/>
            <a:endCxn id="8" idx="0"/>
          </p:cNvCxnSpPr>
          <p:nvPr/>
        </p:nvCxnSpPr>
        <p:spPr>
          <a:xfrm flipH="1">
            <a:off x="4833938" y="2262188"/>
            <a:ext cx="50800" cy="131762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stCxn id="8" idx="6"/>
            <a:endCxn id="9" idx="2"/>
          </p:cNvCxnSpPr>
          <p:nvPr/>
        </p:nvCxnSpPr>
        <p:spPr>
          <a:xfrm flipV="1">
            <a:off x="4948238" y="2900363"/>
            <a:ext cx="2686050" cy="72866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stCxn id="8" idx="6"/>
            <a:endCxn id="20" idx="2"/>
          </p:cNvCxnSpPr>
          <p:nvPr/>
        </p:nvCxnSpPr>
        <p:spPr>
          <a:xfrm flipV="1">
            <a:off x="4948238" y="3100388"/>
            <a:ext cx="4940300" cy="528637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stCxn id="8" idx="6"/>
            <a:endCxn id="19" idx="2"/>
          </p:cNvCxnSpPr>
          <p:nvPr/>
        </p:nvCxnSpPr>
        <p:spPr>
          <a:xfrm flipV="1">
            <a:off x="4948238" y="2625725"/>
            <a:ext cx="3584575" cy="100330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8" idx="6"/>
            <a:endCxn id="16" idx="2"/>
          </p:cNvCxnSpPr>
          <p:nvPr/>
        </p:nvCxnSpPr>
        <p:spPr>
          <a:xfrm flipV="1">
            <a:off x="4948238" y="1833563"/>
            <a:ext cx="2800350" cy="179546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7" idx="6"/>
            <a:endCxn id="16" idx="2"/>
          </p:cNvCxnSpPr>
          <p:nvPr/>
        </p:nvCxnSpPr>
        <p:spPr>
          <a:xfrm flipV="1">
            <a:off x="4948238" y="1833563"/>
            <a:ext cx="2800350" cy="32067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5" idx="6"/>
            <a:endCxn id="16" idx="2"/>
          </p:cNvCxnSpPr>
          <p:nvPr/>
        </p:nvCxnSpPr>
        <p:spPr>
          <a:xfrm>
            <a:off x="5653088" y="1749425"/>
            <a:ext cx="2095500" cy="84138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>
            <a:stCxn id="5" idx="6"/>
            <a:endCxn id="9" idx="0"/>
          </p:cNvCxnSpPr>
          <p:nvPr/>
        </p:nvCxnSpPr>
        <p:spPr>
          <a:xfrm>
            <a:off x="5653088" y="1749425"/>
            <a:ext cx="2044700" cy="1042988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stCxn id="16" idx="6"/>
            <a:endCxn id="18" idx="2"/>
          </p:cNvCxnSpPr>
          <p:nvPr/>
        </p:nvCxnSpPr>
        <p:spPr>
          <a:xfrm flipV="1">
            <a:off x="7924800" y="1073150"/>
            <a:ext cx="695325" cy="703263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>
            <a:stCxn id="16" idx="6"/>
            <a:endCxn id="17" idx="2"/>
          </p:cNvCxnSpPr>
          <p:nvPr/>
        </p:nvCxnSpPr>
        <p:spPr>
          <a:xfrm flipV="1">
            <a:off x="7924800" y="1335088"/>
            <a:ext cx="2517775" cy="44132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>
            <a:stCxn id="5" idx="5"/>
            <a:endCxn id="18" idx="2"/>
          </p:cNvCxnSpPr>
          <p:nvPr/>
        </p:nvCxnSpPr>
        <p:spPr>
          <a:xfrm flipV="1">
            <a:off x="5645150" y="1073150"/>
            <a:ext cx="2974975" cy="73977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>
            <a:stCxn id="5" idx="6"/>
            <a:endCxn id="17" idx="2"/>
          </p:cNvCxnSpPr>
          <p:nvPr/>
        </p:nvCxnSpPr>
        <p:spPr>
          <a:xfrm flipV="1">
            <a:off x="5653088" y="1335088"/>
            <a:ext cx="4789487" cy="414337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stCxn id="16" idx="6"/>
            <a:endCxn id="20" idx="1"/>
          </p:cNvCxnSpPr>
          <p:nvPr/>
        </p:nvCxnSpPr>
        <p:spPr>
          <a:xfrm>
            <a:off x="7924800" y="1776413"/>
            <a:ext cx="1971675" cy="126047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stCxn id="19" idx="5"/>
            <a:endCxn id="20" idx="1"/>
          </p:cNvCxnSpPr>
          <p:nvPr/>
        </p:nvCxnSpPr>
        <p:spPr>
          <a:xfrm>
            <a:off x="8701088" y="2632075"/>
            <a:ext cx="1195387" cy="404813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>
            <a:stCxn id="16" idx="5"/>
            <a:endCxn id="19" idx="1"/>
          </p:cNvCxnSpPr>
          <p:nvPr/>
        </p:nvCxnSpPr>
        <p:spPr>
          <a:xfrm>
            <a:off x="7916863" y="1839913"/>
            <a:ext cx="623887" cy="72231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>
            <a:stCxn id="18" idx="4"/>
            <a:endCxn id="19" idx="7"/>
          </p:cNvCxnSpPr>
          <p:nvPr/>
        </p:nvCxnSpPr>
        <p:spPr>
          <a:xfrm flipH="1">
            <a:off x="8666163" y="1122363"/>
            <a:ext cx="66675" cy="140017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>
            <a:stCxn id="18" idx="4"/>
            <a:endCxn id="17" idx="3"/>
          </p:cNvCxnSpPr>
          <p:nvPr/>
        </p:nvCxnSpPr>
        <p:spPr>
          <a:xfrm>
            <a:off x="8732838" y="1122363"/>
            <a:ext cx="1754187" cy="25876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>
            <a:stCxn id="17" idx="3"/>
            <a:endCxn id="20" idx="0"/>
          </p:cNvCxnSpPr>
          <p:nvPr/>
        </p:nvCxnSpPr>
        <p:spPr>
          <a:xfrm flipH="1">
            <a:off x="9950450" y="1381125"/>
            <a:ext cx="536575" cy="1611313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>
            <a:stCxn id="19" idx="6"/>
            <a:endCxn id="17" idx="2"/>
          </p:cNvCxnSpPr>
          <p:nvPr/>
        </p:nvCxnSpPr>
        <p:spPr>
          <a:xfrm flipV="1">
            <a:off x="8710613" y="1335088"/>
            <a:ext cx="1731962" cy="1233487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>
            <a:stCxn id="9" idx="6"/>
            <a:endCxn id="18" idx="4"/>
          </p:cNvCxnSpPr>
          <p:nvPr/>
        </p:nvCxnSpPr>
        <p:spPr>
          <a:xfrm flipV="1">
            <a:off x="7810500" y="1122363"/>
            <a:ext cx="922338" cy="171926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/>
          <p:cNvCxnSpPr>
            <a:stCxn id="20" idx="0"/>
            <a:endCxn id="18" idx="4"/>
          </p:cNvCxnSpPr>
          <p:nvPr/>
        </p:nvCxnSpPr>
        <p:spPr>
          <a:xfrm flipH="1" flipV="1">
            <a:off x="8732838" y="1122363"/>
            <a:ext cx="1217612" cy="187007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9" idx="7"/>
            <a:endCxn id="17" idx="2"/>
          </p:cNvCxnSpPr>
          <p:nvPr/>
        </p:nvCxnSpPr>
        <p:spPr>
          <a:xfrm flipV="1">
            <a:off x="7767638" y="1335088"/>
            <a:ext cx="2674937" cy="146050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/>
          <p:cNvCxnSpPr>
            <a:stCxn id="8" idx="1"/>
            <a:endCxn id="17" idx="2"/>
          </p:cNvCxnSpPr>
          <p:nvPr/>
        </p:nvCxnSpPr>
        <p:spPr>
          <a:xfrm flipV="1">
            <a:off x="4779963" y="1335088"/>
            <a:ext cx="5662612" cy="2287587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>
            <a:stCxn id="7" idx="5"/>
            <a:endCxn id="17" idx="2"/>
          </p:cNvCxnSpPr>
          <p:nvPr/>
        </p:nvCxnSpPr>
        <p:spPr>
          <a:xfrm flipV="1">
            <a:off x="4940300" y="1335088"/>
            <a:ext cx="5502275" cy="88265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extBox 6"/>
          <p:cNvSpPr txBox="1">
            <a:spLocks noChangeArrowheads="1"/>
          </p:cNvSpPr>
          <p:nvPr/>
        </p:nvSpPr>
        <p:spPr bwMode="auto">
          <a:xfrm>
            <a:off x="1019302" y="2759693"/>
            <a:ext cx="10545284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 sz="3200" dirty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An algorithm that </a:t>
            </a:r>
            <a:r>
              <a:rPr lang="en-US" altLang="x-none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is a bit more computationally intensive and less arbitrary.</a:t>
            </a:r>
            <a:endParaRPr lang="en-US" altLang="x-none" sz="2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7" name="TextBox 6"/>
          <p:cNvSpPr txBox="1">
            <a:spLocks noChangeArrowheads="1"/>
          </p:cNvSpPr>
          <p:nvPr/>
        </p:nvSpPr>
        <p:spPr bwMode="auto">
          <a:xfrm>
            <a:off x="895729" y="3957572"/>
            <a:ext cx="10414001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2000" dirty="0" smtClean="0">
                <a:latin typeface="Courier New" charset="0"/>
                <a:ea typeface="Courier New" charset="0"/>
                <a:cs typeface="Courier New" charset="0"/>
              </a:rPr>
              <a:t>Calculate distance </a:t>
            </a:r>
            <a:r>
              <a:rPr lang="en-US" altLang="x-none" sz="2000" b="1" dirty="0" smtClean="0"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en-US" altLang="x-none" sz="2000" dirty="0" smtClean="0">
                <a:latin typeface="Courier New" charset="0"/>
                <a:ea typeface="Courier New" charset="0"/>
                <a:cs typeface="Courier New" charset="0"/>
              </a:rPr>
              <a:t> between all points</a:t>
            </a:r>
          </a:p>
          <a:p>
            <a:pPr eaLnBrk="1" hangingPunct="1"/>
            <a:r>
              <a:rPr lang="en-US" altLang="x-none" sz="2000" dirty="0" smtClean="0">
                <a:latin typeface="Courier New" charset="0"/>
                <a:ea typeface="Courier New" charset="0"/>
                <a:cs typeface="Courier New" charset="0"/>
              </a:rPr>
              <a:t>To start, all points are set as their own clusters (singletons)</a:t>
            </a:r>
          </a:p>
          <a:p>
            <a:pPr eaLnBrk="1" hangingPunct="1"/>
            <a:r>
              <a:rPr lang="en-US" altLang="x-none" sz="2000" dirty="0" smtClean="0">
                <a:latin typeface="Courier New" charset="0"/>
                <a:ea typeface="Courier New" charset="0"/>
                <a:cs typeface="Courier New" charset="0"/>
              </a:rPr>
              <a:t>Until there is only one cluster:</a:t>
            </a:r>
          </a:p>
          <a:p>
            <a:pPr lvl="1" eaLnBrk="1" hangingPunct="1"/>
            <a:r>
              <a:rPr lang="en-US" altLang="x-none" sz="2000" dirty="0" smtClean="0">
                <a:latin typeface="Courier New" charset="0"/>
                <a:ea typeface="Courier New" charset="0"/>
                <a:cs typeface="Courier New" charset="0"/>
              </a:rPr>
              <a:t>Find the closest pair of clusters in terms of linkage distance</a:t>
            </a:r>
          </a:p>
          <a:p>
            <a:pPr lvl="1" eaLnBrk="1" hangingPunct="1"/>
            <a:r>
              <a:rPr lang="en-US" altLang="x-none" sz="2000" dirty="0" smtClean="0">
                <a:latin typeface="Courier New" charset="0"/>
                <a:ea typeface="Courier New" charset="0"/>
                <a:cs typeface="Courier New" charset="0"/>
              </a:rPr>
              <a:t>Merge into a single cluster </a:t>
            </a:r>
          </a:p>
          <a:p>
            <a:pPr lvl="1" eaLnBrk="1" hangingPunct="1"/>
            <a:r>
              <a:rPr lang="en-US" altLang="x-none" sz="2000" dirty="0" smtClean="0">
                <a:latin typeface="Courier New" charset="0"/>
                <a:ea typeface="Courier New" charset="0"/>
                <a:cs typeface="Courier New" charset="0"/>
              </a:rPr>
              <a:t>Recalculate distances from new cluster to all other clusters</a:t>
            </a:r>
            <a:endParaRPr lang="en-US" altLang="x-none" sz="2000" dirty="0"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altLang="x-none" sz="2000" dirty="0" smtClean="0">
                <a:latin typeface="Courier New" charset="0"/>
                <a:ea typeface="Courier New" charset="0"/>
                <a:cs typeface="Courier New" charset="0"/>
              </a:rPr>
              <a:t>Stop when all points are in one cluster</a:t>
            </a:r>
          </a:p>
        </p:txBody>
      </p:sp>
      <p:sp>
        <p:nvSpPr>
          <p:cNvPr id="63" name="Oval 62"/>
          <p:cNvSpPr/>
          <p:nvPr/>
        </p:nvSpPr>
        <p:spPr>
          <a:xfrm rot="20520232">
            <a:off x="4688411" y="1379607"/>
            <a:ext cx="88249" cy="78444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64" name="Oval 63"/>
          <p:cNvSpPr/>
          <p:nvPr/>
        </p:nvSpPr>
        <p:spPr>
          <a:xfrm rot="20520232">
            <a:off x="5276739" y="1168412"/>
            <a:ext cx="88249" cy="77689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5" name="Oval 64"/>
          <p:cNvSpPr/>
          <p:nvPr/>
        </p:nvSpPr>
        <p:spPr>
          <a:xfrm rot="20520232">
            <a:off x="4941845" y="1360750"/>
            <a:ext cx="88249" cy="77690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6" name="Oval 65"/>
          <p:cNvSpPr/>
          <p:nvPr/>
        </p:nvSpPr>
        <p:spPr>
          <a:xfrm rot="20520232">
            <a:off x="4941845" y="2060709"/>
            <a:ext cx="88249" cy="77690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7" name="Oval 66"/>
          <p:cNvSpPr/>
          <p:nvPr/>
        </p:nvSpPr>
        <p:spPr>
          <a:xfrm rot="20520232">
            <a:off x="6301787" y="1687347"/>
            <a:ext cx="88249" cy="77689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`</a:t>
            </a:r>
          </a:p>
        </p:txBody>
      </p:sp>
      <p:sp>
        <p:nvSpPr>
          <p:cNvPr id="68" name="Oval 67"/>
          <p:cNvSpPr/>
          <p:nvPr/>
        </p:nvSpPr>
        <p:spPr>
          <a:xfrm rot="20520232">
            <a:off x="6356095" y="1180480"/>
            <a:ext cx="88249" cy="78444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69" name="Oval 68"/>
          <p:cNvSpPr/>
          <p:nvPr/>
        </p:nvSpPr>
        <p:spPr>
          <a:xfrm rot="20520232">
            <a:off x="7636086" y="943640"/>
            <a:ext cx="89003" cy="77689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0" name="Oval 69"/>
          <p:cNvSpPr/>
          <p:nvPr/>
        </p:nvSpPr>
        <p:spPr>
          <a:xfrm rot="20520232">
            <a:off x="6770187" y="819186"/>
            <a:ext cx="88249" cy="78444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1" name="Oval 70"/>
          <p:cNvSpPr/>
          <p:nvPr/>
        </p:nvSpPr>
        <p:spPr>
          <a:xfrm rot="20520232">
            <a:off x="6728702" y="1557614"/>
            <a:ext cx="88249" cy="77689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2" name="Oval 71"/>
          <p:cNvSpPr/>
          <p:nvPr/>
        </p:nvSpPr>
        <p:spPr>
          <a:xfrm rot="20520232">
            <a:off x="7372846" y="1782385"/>
            <a:ext cx="88249" cy="77689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`</a:t>
            </a:r>
          </a:p>
        </p:txBody>
      </p:sp>
      <p:cxnSp>
        <p:nvCxnSpPr>
          <p:cNvPr id="73" name="Straight Arrow Connector 72"/>
          <p:cNvCxnSpPr>
            <a:stCxn id="65" idx="6"/>
            <a:endCxn id="68" idx="1"/>
          </p:cNvCxnSpPr>
          <p:nvPr/>
        </p:nvCxnSpPr>
        <p:spPr>
          <a:xfrm flipV="1">
            <a:off x="4774397" y="1383378"/>
            <a:ext cx="173481" cy="21874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stCxn id="65" idx="4"/>
            <a:endCxn id="69" idx="0"/>
          </p:cNvCxnSpPr>
          <p:nvPr/>
        </p:nvCxnSpPr>
        <p:spPr>
          <a:xfrm>
            <a:off x="4744227" y="1455787"/>
            <a:ext cx="229297" cy="60718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65" idx="5"/>
            <a:endCxn id="70" idx="2"/>
          </p:cNvCxnSpPr>
          <p:nvPr/>
        </p:nvCxnSpPr>
        <p:spPr>
          <a:xfrm>
            <a:off x="4770626" y="1435422"/>
            <a:ext cx="1533425" cy="304724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65" idx="7"/>
            <a:endCxn id="66" idx="2"/>
          </p:cNvCxnSpPr>
          <p:nvPr/>
        </p:nvCxnSpPr>
        <p:spPr>
          <a:xfrm flipV="1">
            <a:off x="4753278" y="1220456"/>
            <a:ext cx="525724" cy="16292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8" idx="6"/>
            <a:endCxn id="66" idx="3"/>
          </p:cNvCxnSpPr>
          <p:nvPr/>
        </p:nvCxnSpPr>
        <p:spPr>
          <a:xfrm flipV="1">
            <a:off x="5027831" y="1243084"/>
            <a:ext cx="272290" cy="142557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68" idx="6"/>
            <a:endCxn id="70" idx="1"/>
          </p:cNvCxnSpPr>
          <p:nvPr/>
        </p:nvCxnSpPr>
        <p:spPr>
          <a:xfrm>
            <a:off x="5027831" y="1385641"/>
            <a:ext cx="1279990" cy="32433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68" idx="4"/>
            <a:endCxn id="69" idx="0"/>
          </p:cNvCxnSpPr>
          <p:nvPr/>
        </p:nvCxnSpPr>
        <p:spPr>
          <a:xfrm flipH="1">
            <a:off x="4973524" y="1436931"/>
            <a:ext cx="24137" cy="62604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stCxn id="69" idx="6"/>
            <a:endCxn id="70" idx="2"/>
          </p:cNvCxnSpPr>
          <p:nvPr/>
        </p:nvCxnSpPr>
        <p:spPr>
          <a:xfrm flipV="1">
            <a:off x="5027831" y="1740146"/>
            <a:ext cx="1276219" cy="346208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stCxn id="66" idx="6"/>
            <a:endCxn id="70" idx="0"/>
          </p:cNvCxnSpPr>
          <p:nvPr/>
        </p:nvCxnSpPr>
        <p:spPr>
          <a:xfrm>
            <a:off x="5362725" y="1193302"/>
            <a:ext cx="971496" cy="495554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stCxn id="77" idx="6"/>
            <a:endCxn id="79" idx="2"/>
          </p:cNvCxnSpPr>
          <p:nvPr/>
        </p:nvCxnSpPr>
        <p:spPr>
          <a:xfrm flipV="1">
            <a:off x="6442081" y="871985"/>
            <a:ext cx="330369" cy="33414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>
            <a:stCxn id="77" idx="6"/>
            <a:endCxn id="78" idx="2"/>
          </p:cNvCxnSpPr>
          <p:nvPr/>
        </p:nvCxnSpPr>
        <p:spPr>
          <a:xfrm flipV="1">
            <a:off x="6442081" y="996439"/>
            <a:ext cx="1196267" cy="209686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stCxn id="77" idx="6"/>
          </p:cNvCxnSpPr>
          <p:nvPr/>
        </p:nvCxnSpPr>
        <p:spPr>
          <a:xfrm>
            <a:off x="6442081" y="1206125"/>
            <a:ext cx="936799" cy="598888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80" idx="5"/>
          </p:cNvCxnSpPr>
          <p:nvPr/>
        </p:nvCxnSpPr>
        <p:spPr>
          <a:xfrm>
            <a:off x="6810918" y="1612675"/>
            <a:ext cx="567963" cy="192338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77" idx="5"/>
            <a:endCxn id="80" idx="1"/>
          </p:cNvCxnSpPr>
          <p:nvPr/>
        </p:nvCxnSpPr>
        <p:spPr>
          <a:xfrm>
            <a:off x="6438310" y="1236296"/>
            <a:ext cx="296427" cy="343191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79" idx="4"/>
            <a:endCxn id="80" idx="7"/>
          </p:cNvCxnSpPr>
          <p:nvPr/>
        </p:nvCxnSpPr>
        <p:spPr>
          <a:xfrm flipH="1">
            <a:off x="6794324" y="895367"/>
            <a:ext cx="31679" cy="665263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stCxn id="79" idx="4"/>
            <a:endCxn id="78" idx="3"/>
          </p:cNvCxnSpPr>
          <p:nvPr/>
        </p:nvCxnSpPr>
        <p:spPr>
          <a:xfrm>
            <a:off x="6826003" y="895367"/>
            <a:ext cx="833465" cy="12294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78" idx="3"/>
          </p:cNvCxnSpPr>
          <p:nvPr/>
        </p:nvCxnSpPr>
        <p:spPr>
          <a:xfrm flipH="1">
            <a:off x="7404525" y="1018312"/>
            <a:ext cx="254942" cy="765581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80" idx="6"/>
            <a:endCxn id="78" idx="2"/>
          </p:cNvCxnSpPr>
          <p:nvPr/>
        </p:nvCxnSpPr>
        <p:spPr>
          <a:xfrm flipV="1">
            <a:off x="6815443" y="996439"/>
            <a:ext cx="822905" cy="58606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>
            <a:endCxn id="79" idx="4"/>
          </p:cNvCxnSpPr>
          <p:nvPr/>
        </p:nvCxnSpPr>
        <p:spPr>
          <a:xfrm flipH="1" flipV="1">
            <a:off x="6826003" y="895367"/>
            <a:ext cx="578522" cy="888526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Oval 104"/>
          <p:cNvSpPr/>
          <p:nvPr/>
        </p:nvSpPr>
        <p:spPr>
          <a:xfrm rot="20520232">
            <a:off x="616886" y="1497453"/>
            <a:ext cx="88249" cy="78444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06" name="Oval 105"/>
          <p:cNvSpPr/>
          <p:nvPr/>
        </p:nvSpPr>
        <p:spPr>
          <a:xfrm rot="20520232">
            <a:off x="1205214" y="1286258"/>
            <a:ext cx="88249" cy="77689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7" name="Oval 106"/>
          <p:cNvSpPr/>
          <p:nvPr/>
        </p:nvSpPr>
        <p:spPr>
          <a:xfrm rot="20520232">
            <a:off x="870320" y="1478596"/>
            <a:ext cx="88249" cy="77690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8" name="Oval 107"/>
          <p:cNvSpPr/>
          <p:nvPr/>
        </p:nvSpPr>
        <p:spPr>
          <a:xfrm rot="20520232">
            <a:off x="870320" y="2178555"/>
            <a:ext cx="88249" cy="77690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9" name="Oval 108"/>
          <p:cNvSpPr/>
          <p:nvPr/>
        </p:nvSpPr>
        <p:spPr>
          <a:xfrm rot="20520232">
            <a:off x="2230262" y="1805193"/>
            <a:ext cx="88249" cy="77689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`</a:t>
            </a:r>
          </a:p>
        </p:txBody>
      </p:sp>
      <p:sp>
        <p:nvSpPr>
          <p:cNvPr id="110" name="Oval 109"/>
          <p:cNvSpPr/>
          <p:nvPr/>
        </p:nvSpPr>
        <p:spPr>
          <a:xfrm rot="20520232">
            <a:off x="2284570" y="1298326"/>
            <a:ext cx="88249" cy="78444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11" name="Oval 110"/>
          <p:cNvSpPr/>
          <p:nvPr/>
        </p:nvSpPr>
        <p:spPr>
          <a:xfrm rot="20520232">
            <a:off x="3564561" y="1061486"/>
            <a:ext cx="89003" cy="77689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2" name="Oval 111"/>
          <p:cNvSpPr/>
          <p:nvPr/>
        </p:nvSpPr>
        <p:spPr>
          <a:xfrm rot="20520232">
            <a:off x="2698662" y="937032"/>
            <a:ext cx="88249" cy="78444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3" name="Oval 112"/>
          <p:cNvSpPr/>
          <p:nvPr/>
        </p:nvSpPr>
        <p:spPr>
          <a:xfrm rot="20520232">
            <a:off x="2657177" y="1675460"/>
            <a:ext cx="88249" cy="77689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4" name="Oval 113"/>
          <p:cNvSpPr/>
          <p:nvPr/>
        </p:nvSpPr>
        <p:spPr>
          <a:xfrm rot="20520232">
            <a:off x="3301321" y="1900231"/>
            <a:ext cx="88249" cy="77689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`</a:t>
            </a:r>
          </a:p>
        </p:txBody>
      </p:sp>
      <p:grpSp>
        <p:nvGrpSpPr>
          <p:cNvPr id="145" name="Group 144"/>
          <p:cNvGrpSpPr/>
          <p:nvPr/>
        </p:nvGrpSpPr>
        <p:grpSpPr>
          <a:xfrm>
            <a:off x="8400158" y="928397"/>
            <a:ext cx="3036678" cy="1319213"/>
            <a:chOff x="4233863" y="962025"/>
            <a:chExt cx="6391275" cy="2776538"/>
          </a:xfrm>
        </p:grpSpPr>
        <p:sp>
          <p:nvSpPr>
            <p:cNvPr id="146" name="Oval 145"/>
            <p:cNvSpPr/>
            <p:nvPr/>
          </p:nvSpPr>
          <p:spPr>
            <a:xfrm rot="20520232">
              <a:off x="4233863" y="2141538"/>
              <a:ext cx="185737" cy="165100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147" name="Oval 146"/>
            <p:cNvSpPr/>
            <p:nvPr/>
          </p:nvSpPr>
          <p:spPr>
            <a:xfrm rot="20520232">
              <a:off x="5472113" y="1697038"/>
              <a:ext cx="185737" cy="163512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48" name="Oval 147"/>
            <p:cNvSpPr/>
            <p:nvPr/>
          </p:nvSpPr>
          <p:spPr>
            <a:xfrm rot="20520232">
              <a:off x="4767263" y="2101850"/>
              <a:ext cx="185737" cy="163513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49" name="Oval 148"/>
            <p:cNvSpPr/>
            <p:nvPr/>
          </p:nvSpPr>
          <p:spPr>
            <a:xfrm rot="20520232">
              <a:off x="4767263" y="3575050"/>
              <a:ext cx="185737" cy="163513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50" name="Oval 149"/>
            <p:cNvSpPr/>
            <p:nvPr/>
          </p:nvSpPr>
          <p:spPr>
            <a:xfrm rot="20520232">
              <a:off x="7629525" y="2789238"/>
              <a:ext cx="185738" cy="163512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dirty="0"/>
                <a:t>`</a:t>
              </a:r>
            </a:p>
          </p:txBody>
        </p:sp>
        <p:sp>
          <p:nvSpPr>
            <p:cNvPr id="151" name="Oval 150"/>
            <p:cNvSpPr/>
            <p:nvPr/>
          </p:nvSpPr>
          <p:spPr>
            <a:xfrm rot="20520232">
              <a:off x="7743825" y="1722438"/>
              <a:ext cx="185738" cy="165100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152" name="Oval 151"/>
            <p:cNvSpPr/>
            <p:nvPr/>
          </p:nvSpPr>
          <p:spPr>
            <a:xfrm rot="20520232">
              <a:off x="10437813" y="1223963"/>
              <a:ext cx="187325" cy="163512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 rot="20520232">
              <a:off x="8615363" y="962025"/>
              <a:ext cx="185737" cy="165100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 rot="20520232">
              <a:off x="8528050" y="2516188"/>
              <a:ext cx="185738" cy="163512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 rot="20520232">
              <a:off x="9883775" y="2989263"/>
              <a:ext cx="185738" cy="163512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dirty="0"/>
                <a:t>`</a:t>
              </a:r>
            </a:p>
          </p:txBody>
        </p:sp>
        <p:cxnSp>
          <p:nvCxnSpPr>
            <p:cNvPr id="156" name="Straight Arrow Connector 155"/>
            <p:cNvCxnSpPr>
              <a:stCxn id="208" idx="6"/>
              <a:endCxn id="211" idx="1"/>
            </p:cNvCxnSpPr>
            <p:nvPr/>
          </p:nvCxnSpPr>
          <p:spPr>
            <a:xfrm flipV="1">
              <a:off x="4414838" y="2149475"/>
              <a:ext cx="365125" cy="46038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Arrow Connector 156"/>
            <p:cNvCxnSpPr>
              <a:stCxn id="208" idx="4"/>
              <a:endCxn id="212" idx="0"/>
            </p:cNvCxnSpPr>
            <p:nvPr/>
          </p:nvCxnSpPr>
          <p:spPr>
            <a:xfrm>
              <a:off x="4351338" y="2301875"/>
              <a:ext cx="482600" cy="1277938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Arrow Connector 157"/>
            <p:cNvCxnSpPr>
              <a:stCxn id="208" idx="5"/>
              <a:endCxn id="213" idx="2"/>
            </p:cNvCxnSpPr>
            <p:nvPr/>
          </p:nvCxnSpPr>
          <p:spPr>
            <a:xfrm>
              <a:off x="4406900" y="2259013"/>
              <a:ext cx="3227388" cy="64135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Arrow Connector 158"/>
            <p:cNvCxnSpPr>
              <a:stCxn id="208" idx="7"/>
              <a:endCxn id="209" idx="2"/>
            </p:cNvCxnSpPr>
            <p:nvPr/>
          </p:nvCxnSpPr>
          <p:spPr>
            <a:xfrm flipV="1">
              <a:off x="4370388" y="1806575"/>
              <a:ext cx="1106487" cy="34290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Arrow Connector 159"/>
            <p:cNvCxnSpPr>
              <a:stCxn id="211" idx="6"/>
              <a:endCxn id="209" idx="3"/>
            </p:cNvCxnSpPr>
            <p:nvPr/>
          </p:nvCxnSpPr>
          <p:spPr>
            <a:xfrm flipV="1">
              <a:off x="4948238" y="1854200"/>
              <a:ext cx="573087" cy="300038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Arrow Connector 160"/>
            <p:cNvCxnSpPr>
              <a:stCxn id="211" idx="6"/>
              <a:endCxn id="213" idx="1"/>
            </p:cNvCxnSpPr>
            <p:nvPr/>
          </p:nvCxnSpPr>
          <p:spPr>
            <a:xfrm>
              <a:off x="4948238" y="2154238"/>
              <a:ext cx="2693987" cy="682625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Arrow Connector 161"/>
            <p:cNvCxnSpPr>
              <a:stCxn id="211" idx="4"/>
              <a:endCxn id="212" idx="0"/>
            </p:cNvCxnSpPr>
            <p:nvPr/>
          </p:nvCxnSpPr>
          <p:spPr>
            <a:xfrm flipH="1">
              <a:off x="4833938" y="2262188"/>
              <a:ext cx="50800" cy="1317625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Arrow Connector 162"/>
            <p:cNvCxnSpPr>
              <a:stCxn id="212" idx="6"/>
              <a:endCxn id="213" idx="2"/>
            </p:cNvCxnSpPr>
            <p:nvPr/>
          </p:nvCxnSpPr>
          <p:spPr>
            <a:xfrm flipV="1">
              <a:off x="4948238" y="2900363"/>
              <a:ext cx="2686050" cy="728662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Arrow Connector 163"/>
            <p:cNvCxnSpPr>
              <a:stCxn id="212" idx="6"/>
              <a:endCxn id="224" idx="2"/>
            </p:cNvCxnSpPr>
            <p:nvPr/>
          </p:nvCxnSpPr>
          <p:spPr>
            <a:xfrm flipV="1">
              <a:off x="4948238" y="3100388"/>
              <a:ext cx="4940300" cy="52863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Arrow Connector 164"/>
            <p:cNvCxnSpPr>
              <a:stCxn id="212" idx="6"/>
              <a:endCxn id="223" idx="2"/>
            </p:cNvCxnSpPr>
            <p:nvPr/>
          </p:nvCxnSpPr>
          <p:spPr>
            <a:xfrm flipV="1">
              <a:off x="4948238" y="2625725"/>
              <a:ext cx="3584575" cy="100330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Arrow Connector 165"/>
            <p:cNvCxnSpPr>
              <a:stCxn id="212" idx="6"/>
              <a:endCxn id="220" idx="2"/>
            </p:cNvCxnSpPr>
            <p:nvPr/>
          </p:nvCxnSpPr>
          <p:spPr>
            <a:xfrm flipV="1">
              <a:off x="4948238" y="1833563"/>
              <a:ext cx="2800350" cy="1795462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Arrow Connector 166"/>
            <p:cNvCxnSpPr>
              <a:stCxn id="211" idx="6"/>
              <a:endCxn id="220" idx="2"/>
            </p:cNvCxnSpPr>
            <p:nvPr/>
          </p:nvCxnSpPr>
          <p:spPr>
            <a:xfrm flipV="1">
              <a:off x="4948238" y="1833563"/>
              <a:ext cx="2800350" cy="320675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Arrow Connector 167"/>
            <p:cNvCxnSpPr>
              <a:stCxn id="209" idx="6"/>
              <a:endCxn id="220" idx="2"/>
            </p:cNvCxnSpPr>
            <p:nvPr/>
          </p:nvCxnSpPr>
          <p:spPr>
            <a:xfrm>
              <a:off x="5653088" y="1749425"/>
              <a:ext cx="2095500" cy="84138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Arrow Connector 168"/>
            <p:cNvCxnSpPr>
              <a:stCxn id="209" idx="6"/>
              <a:endCxn id="213" idx="0"/>
            </p:cNvCxnSpPr>
            <p:nvPr/>
          </p:nvCxnSpPr>
          <p:spPr>
            <a:xfrm>
              <a:off x="5653088" y="1749425"/>
              <a:ext cx="2044700" cy="1042988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Arrow Connector 169"/>
            <p:cNvCxnSpPr>
              <a:stCxn id="220" idx="6"/>
              <a:endCxn id="222" idx="2"/>
            </p:cNvCxnSpPr>
            <p:nvPr/>
          </p:nvCxnSpPr>
          <p:spPr>
            <a:xfrm flipV="1">
              <a:off x="7924800" y="1073150"/>
              <a:ext cx="695325" cy="703263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Arrow Connector 170"/>
            <p:cNvCxnSpPr>
              <a:stCxn id="220" idx="6"/>
              <a:endCxn id="221" idx="2"/>
            </p:cNvCxnSpPr>
            <p:nvPr/>
          </p:nvCxnSpPr>
          <p:spPr>
            <a:xfrm flipV="1">
              <a:off x="7924800" y="1335088"/>
              <a:ext cx="2517775" cy="441325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Arrow Connector 171"/>
            <p:cNvCxnSpPr>
              <a:stCxn id="209" idx="5"/>
              <a:endCxn id="222" idx="2"/>
            </p:cNvCxnSpPr>
            <p:nvPr/>
          </p:nvCxnSpPr>
          <p:spPr>
            <a:xfrm flipV="1">
              <a:off x="5645150" y="1073150"/>
              <a:ext cx="2974975" cy="739775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Arrow Connector 172"/>
            <p:cNvCxnSpPr>
              <a:stCxn id="209" idx="6"/>
              <a:endCxn id="221" idx="2"/>
            </p:cNvCxnSpPr>
            <p:nvPr/>
          </p:nvCxnSpPr>
          <p:spPr>
            <a:xfrm flipV="1">
              <a:off x="5653088" y="1335088"/>
              <a:ext cx="4789487" cy="41433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Arrow Connector 173"/>
            <p:cNvCxnSpPr>
              <a:stCxn id="220" idx="6"/>
              <a:endCxn id="224" idx="1"/>
            </p:cNvCxnSpPr>
            <p:nvPr/>
          </p:nvCxnSpPr>
          <p:spPr>
            <a:xfrm>
              <a:off x="7924800" y="1776413"/>
              <a:ext cx="1971675" cy="1260475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Arrow Connector 174"/>
            <p:cNvCxnSpPr>
              <a:stCxn id="223" idx="5"/>
              <a:endCxn id="224" idx="1"/>
            </p:cNvCxnSpPr>
            <p:nvPr/>
          </p:nvCxnSpPr>
          <p:spPr>
            <a:xfrm>
              <a:off x="8701088" y="2632075"/>
              <a:ext cx="1195387" cy="404813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Arrow Connector 175"/>
            <p:cNvCxnSpPr>
              <a:stCxn id="220" idx="5"/>
              <a:endCxn id="223" idx="1"/>
            </p:cNvCxnSpPr>
            <p:nvPr/>
          </p:nvCxnSpPr>
          <p:spPr>
            <a:xfrm>
              <a:off x="7916863" y="1839913"/>
              <a:ext cx="623887" cy="722312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Arrow Connector 176"/>
            <p:cNvCxnSpPr>
              <a:stCxn id="222" idx="4"/>
              <a:endCxn id="223" idx="7"/>
            </p:cNvCxnSpPr>
            <p:nvPr/>
          </p:nvCxnSpPr>
          <p:spPr>
            <a:xfrm flipH="1">
              <a:off x="8666163" y="1122363"/>
              <a:ext cx="66675" cy="1400175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Arrow Connector 177"/>
            <p:cNvCxnSpPr>
              <a:stCxn id="222" idx="4"/>
              <a:endCxn id="221" idx="3"/>
            </p:cNvCxnSpPr>
            <p:nvPr/>
          </p:nvCxnSpPr>
          <p:spPr>
            <a:xfrm>
              <a:off x="8732838" y="1122363"/>
              <a:ext cx="1754187" cy="258762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Arrow Connector 178"/>
            <p:cNvCxnSpPr>
              <a:stCxn id="221" idx="3"/>
              <a:endCxn id="224" idx="0"/>
            </p:cNvCxnSpPr>
            <p:nvPr/>
          </p:nvCxnSpPr>
          <p:spPr>
            <a:xfrm flipH="1">
              <a:off x="9950450" y="1381125"/>
              <a:ext cx="536575" cy="1611313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Arrow Connector 179"/>
            <p:cNvCxnSpPr>
              <a:stCxn id="223" idx="6"/>
              <a:endCxn id="221" idx="2"/>
            </p:cNvCxnSpPr>
            <p:nvPr/>
          </p:nvCxnSpPr>
          <p:spPr>
            <a:xfrm flipV="1">
              <a:off x="8710613" y="1335088"/>
              <a:ext cx="1731962" cy="123348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Arrow Connector 180"/>
            <p:cNvCxnSpPr>
              <a:stCxn id="213" idx="6"/>
              <a:endCxn id="222" idx="4"/>
            </p:cNvCxnSpPr>
            <p:nvPr/>
          </p:nvCxnSpPr>
          <p:spPr>
            <a:xfrm flipV="1">
              <a:off x="7810500" y="1122363"/>
              <a:ext cx="922338" cy="1719262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Arrow Connector 181"/>
            <p:cNvCxnSpPr>
              <a:stCxn id="224" idx="0"/>
              <a:endCxn id="222" idx="4"/>
            </p:cNvCxnSpPr>
            <p:nvPr/>
          </p:nvCxnSpPr>
          <p:spPr>
            <a:xfrm flipH="1" flipV="1">
              <a:off x="8732838" y="1122363"/>
              <a:ext cx="1217612" cy="1870075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Arrow Connector 182"/>
            <p:cNvCxnSpPr>
              <a:stCxn id="213" idx="7"/>
              <a:endCxn id="221" idx="2"/>
            </p:cNvCxnSpPr>
            <p:nvPr/>
          </p:nvCxnSpPr>
          <p:spPr>
            <a:xfrm flipV="1">
              <a:off x="7767638" y="1335088"/>
              <a:ext cx="2674937" cy="146050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Arrow Connector 183"/>
            <p:cNvCxnSpPr>
              <a:stCxn id="212" idx="1"/>
              <a:endCxn id="221" idx="2"/>
            </p:cNvCxnSpPr>
            <p:nvPr/>
          </p:nvCxnSpPr>
          <p:spPr>
            <a:xfrm flipV="1">
              <a:off x="4779963" y="1335088"/>
              <a:ext cx="5662612" cy="2287587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Arrow Connector 184"/>
            <p:cNvCxnSpPr>
              <a:stCxn id="211" idx="5"/>
              <a:endCxn id="221" idx="2"/>
            </p:cNvCxnSpPr>
            <p:nvPr/>
          </p:nvCxnSpPr>
          <p:spPr>
            <a:xfrm flipV="1">
              <a:off x="4940300" y="1335088"/>
              <a:ext cx="5502275" cy="88265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ectangle 20"/>
          <p:cNvSpPr/>
          <p:nvPr/>
        </p:nvSpPr>
        <p:spPr>
          <a:xfrm>
            <a:off x="596448" y="758922"/>
            <a:ext cx="3477467" cy="16138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mtClean="0">
                <a:solidFill>
                  <a:schemeClr val="tx1"/>
                </a:solidFill>
              </a:rPr>
              <a:t>Start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8" name="Rectangle 227"/>
          <p:cNvSpPr/>
          <p:nvPr/>
        </p:nvSpPr>
        <p:spPr>
          <a:xfrm>
            <a:off x="4433665" y="740899"/>
            <a:ext cx="3477467" cy="16138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>
                <a:solidFill>
                  <a:schemeClr val="tx1"/>
                </a:solidFill>
              </a:rPr>
              <a:t>Middle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9" name="Rectangle 228"/>
          <p:cNvSpPr/>
          <p:nvPr/>
        </p:nvSpPr>
        <p:spPr>
          <a:xfrm>
            <a:off x="8228067" y="758922"/>
            <a:ext cx="3477467" cy="16138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>
                <a:solidFill>
                  <a:schemeClr val="tx1"/>
                </a:solidFill>
              </a:rPr>
              <a:t>Finish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2" name="TextBox 23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Hierarchical Clustering</a:t>
            </a:r>
            <a:endParaRPr lang="en-US" sz="11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887292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extBox 6"/>
          <p:cNvSpPr txBox="1">
            <a:spLocks noChangeArrowheads="1"/>
          </p:cNvSpPr>
          <p:nvPr/>
        </p:nvSpPr>
        <p:spPr bwMode="auto">
          <a:xfrm>
            <a:off x="1111251" y="773257"/>
            <a:ext cx="1005551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Many different ways of </a:t>
            </a:r>
            <a:r>
              <a:rPr lang="en-US" altLang="x-none" sz="320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measuring distance</a:t>
            </a:r>
            <a:endParaRPr lang="en-US" altLang="x-none" sz="32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14111868"/>
                  </p:ext>
                </p:extLst>
              </p:nvPr>
            </p:nvGraphicFramePr>
            <p:xfrm>
              <a:off x="1111250" y="1607696"/>
              <a:ext cx="9778423" cy="4471369"/>
            </p:xfrm>
            <a:graphic>
              <a:graphicData uri="http://schemas.openxmlformats.org/drawingml/2006/table">
                <a:tbl>
                  <a:tblPr/>
                  <a:tblGrid>
                    <a:gridCol w="1716028"/>
                    <a:gridCol w="2059639"/>
                    <a:gridCol w="3001378"/>
                    <a:gridCol w="3001378"/>
                  </a:tblGrid>
                  <a:tr h="2759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 smtClean="0">
                              <a:solidFill>
                                <a:schemeClr val="bg1"/>
                              </a:solidFill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Linkage</a:t>
                          </a:r>
                          <a:r>
                            <a:rPr lang="en-US" sz="1400" baseline="0" dirty="0" smtClean="0">
                              <a:solidFill>
                                <a:schemeClr val="bg1"/>
                              </a:solidFill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 distance</a:t>
                          </a:r>
                          <a:endParaRPr lang="en-US" sz="1400" dirty="0">
                            <a:solidFill>
                              <a:schemeClr val="bg1"/>
                            </a:solidFill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 smtClean="0">
                              <a:solidFill>
                                <a:schemeClr val="bg1"/>
                              </a:solidFill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Formula</a:t>
                          </a:r>
                          <a:endParaRPr lang="en-US" sz="1400" dirty="0">
                            <a:solidFill>
                              <a:schemeClr val="bg1"/>
                            </a:solidFill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 smtClean="0">
                              <a:solidFill>
                                <a:schemeClr val="bg1"/>
                              </a:solidFill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Choose clusters based on:</a:t>
                          </a:r>
                          <a:endParaRPr lang="en-US" sz="1400" dirty="0">
                            <a:solidFill>
                              <a:schemeClr val="bg1"/>
                            </a:solidFill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 smtClean="0">
                              <a:solidFill>
                                <a:schemeClr val="bg1"/>
                              </a:solidFill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Graphic</a:t>
                          </a:r>
                          <a:endParaRPr lang="en-US" sz="1400" dirty="0">
                            <a:solidFill>
                              <a:schemeClr val="bg1"/>
                            </a:solidFill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B0F0"/>
                        </a:solidFill>
                      </a:tcPr>
                    </a:tc>
                  </a:tr>
                  <a:tr h="61212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Single Linkage</a:t>
                          </a: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1700" b="0" i="0" smtClean="0">
                                    <a:effectLst/>
                                    <a:latin typeface="Cambria Math" charset="0"/>
                                    <a:ea typeface="Avenir Book" charset="0"/>
                                    <a:cs typeface="Avenir Book" charset="0"/>
                                  </a:rPr>
                                  <m:t>min</m:t>
                                </m:r>
                                <m:r>
                                  <a:rPr lang="en-US" sz="1700" b="0" i="1" smtClean="0">
                                    <a:effectLst/>
                                    <a:latin typeface="Cambria Math" charset="0"/>
                                    <a:ea typeface="Avenir Book" charset="0"/>
                                    <a:cs typeface="Avenir Book" charset="0"/>
                                  </a:rPr>
                                  <m:t>⁡(</m:t>
                                </m:r>
                                <m:r>
                                  <a:rPr lang="en-US" sz="1700" b="0" i="1" smtClean="0">
                                    <a:effectLst/>
                                    <a:latin typeface="Cambria Math" charset="0"/>
                                    <a:ea typeface="Avenir Book" charset="0"/>
                                    <a:cs typeface="Avenir Book" charset="0"/>
                                  </a:rPr>
                                  <m:t>𝑑</m:t>
                                </m:r>
                                <m:d>
                                  <m:dPr>
                                    <m:ctrlPr>
                                      <a:rPr lang="en-US" sz="1700" b="0" i="1" smtClean="0">
                                        <a:effectLst/>
                                        <a:latin typeface="Cambria Math"/>
                                        <a:ea typeface="Avenir Book" charset="0"/>
                                        <a:cs typeface="Avenir Book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1700" i="1" smtClean="0">
                                            <a:latin typeface="Cambria Math"/>
                                            <a:ea typeface="Avenir Book" charset="0"/>
                                            <a:cs typeface="Avenir Book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700" i="1">
                                            <a:latin typeface="Cambria Math" charset="0"/>
                                            <a:ea typeface="Avenir Book" charset="0"/>
                                            <a:cs typeface="Avenir Book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sz="1700" i="1">
                                            <a:latin typeface="Cambria Math" charset="0"/>
                                            <a:ea typeface="Avenir Book" charset="0"/>
                                            <a:cs typeface="Avenir Book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1700" b="0" i="1" smtClean="0">
                                        <a:effectLst/>
                                        <a:latin typeface="Cambria Math" charset="0"/>
                                        <a:ea typeface="Avenir Book" charset="0"/>
                                        <a:cs typeface="Avenir Book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sz="1700" i="1" smtClean="0">
                                            <a:latin typeface="Cambria Math"/>
                                            <a:ea typeface="Avenir Book" charset="0"/>
                                            <a:cs typeface="Avenir Book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700" b="0" i="1" smtClean="0">
                                            <a:latin typeface="Cambria Math" charset="0"/>
                                            <a:ea typeface="Avenir Book" charset="0"/>
                                            <a:cs typeface="Avenir Book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1700" b="0" i="1" smtClean="0">
                                            <a:latin typeface="Cambria Math" charset="0"/>
                                            <a:ea typeface="Avenir Book" charset="0"/>
                                            <a:cs typeface="Avenir Book" charset="0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sz="1700" b="0" i="1" smtClean="0">
                                    <a:effectLst/>
                                    <a:latin typeface="Cambria Math" charset="0"/>
                                    <a:ea typeface="Avenir Book" charset="0"/>
                                    <a:cs typeface="Avenir Book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17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distance between the two closest points in two clusters</a:t>
                          </a:r>
                          <a:endParaRPr lang="en-US" sz="14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4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6552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Complete Linkage</a:t>
                          </a: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1700" b="0" i="0" smtClean="0">
                                    <a:effectLst/>
                                    <a:latin typeface="Cambria Math" charset="0"/>
                                    <a:ea typeface="Avenir Book" charset="0"/>
                                    <a:cs typeface="Avenir Book" charset="0"/>
                                  </a:rPr>
                                  <m:t>m</m:t>
                                </m:r>
                                <m:r>
                                  <a:rPr lang="en-US" sz="1700" b="0" i="1" smtClean="0">
                                    <a:effectLst/>
                                    <a:latin typeface="Cambria Math" charset="0"/>
                                    <a:ea typeface="Avenir Book" charset="0"/>
                                    <a:cs typeface="Avenir Book" charset="0"/>
                                  </a:rPr>
                                  <m:t>𝑎𝑥</m:t>
                                </m:r>
                                <m:r>
                                  <a:rPr lang="en-US" sz="1700" b="0" i="1" smtClean="0">
                                    <a:effectLst/>
                                    <a:latin typeface="Cambria Math" charset="0"/>
                                    <a:ea typeface="Avenir Book" charset="0"/>
                                    <a:cs typeface="Avenir Book" charset="0"/>
                                  </a:rPr>
                                  <m:t>⁡(</m:t>
                                </m:r>
                                <m:r>
                                  <a:rPr lang="en-US" sz="1700" b="0" i="1" smtClean="0">
                                    <a:effectLst/>
                                    <a:latin typeface="Cambria Math" charset="0"/>
                                    <a:ea typeface="Avenir Book" charset="0"/>
                                    <a:cs typeface="Avenir Book" charset="0"/>
                                  </a:rPr>
                                  <m:t>𝑑</m:t>
                                </m:r>
                                <m:d>
                                  <m:dPr>
                                    <m:ctrlPr>
                                      <a:rPr lang="en-US" sz="1700" b="0" i="1" smtClean="0">
                                        <a:effectLst/>
                                        <a:latin typeface="Cambria Math"/>
                                        <a:ea typeface="Avenir Book" charset="0"/>
                                        <a:cs typeface="Avenir Book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1700" i="1" smtClean="0">
                                            <a:latin typeface="Cambria Math"/>
                                            <a:ea typeface="Avenir Book" charset="0"/>
                                            <a:cs typeface="Avenir Book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700" i="1">
                                            <a:latin typeface="Cambria Math" charset="0"/>
                                            <a:ea typeface="Avenir Book" charset="0"/>
                                            <a:cs typeface="Avenir Book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sz="1700" i="1">
                                            <a:latin typeface="Cambria Math" charset="0"/>
                                            <a:ea typeface="Avenir Book" charset="0"/>
                                            <a:cs typeface="Avenir Book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1700" b="0" i="1" smtClean="0">
                                        <a:effectLst/>
                                        <a:latin typeface="Cambria Math" charset="0"/>
                                        <a:ea typeface="Avenir Book" charset="0"/>
                                        <a:cs typeface="Avenir Book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sz="1700" i="1" smtClean="0">
                                            <a:latin typeface="Cambria Math"/>
                                            <a:ea typeface="Avenir Book" charset="0"/>
                                            <a:cs typeface="Avenir Book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700" b="0" i="1" smtClean="0">
                                            <a:latin typeface="Cambria Math" charset="0"/>
                                            <a:ea typeface="Avenir Book" charset="0"/>
                                            <a:cs typeface="Avenir Book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1700" b="0" i="1" smtClean="0">
                                            <a:latin typeface="Cambria Math" charset="0"/>
                                            <a:ea typeface="Avenir Book" charset="0"/>
                                            <a:cs typeface="Avenir Book" charset="0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sz="1700" b="0" i="1" smtClean="0">
                                    <a:effectLst/>
                                    <a:latin typeface="Cambria Math" charset="0"/>
                                    <a:ea typeface="Avenir Book" charset="0"/>
                                    <a:cs typeface="Avenir Book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17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  <a:p>
                          <a:pPr algn="ctr"/>
                          <a:endParaRPr lang="en-US" sz="17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Distance between the two farthest</a:t>
                          </a:r>
                          <a:r>
                            <a:rPr lang="en-US" sz="1400" baseline="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 </a:t>
                          </a:r>
                          <a:r>
                            <a:rPr lang="en-US" sz="140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points in two clusters</a:t>
                          </a: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4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88173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Average Linkage</a:t>
                          </a: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nary>
                                  <m:naryPr>
                                    <m:chr m:val="∑"/>
                                    <m:ctrlPr>
                                      <a:rPr lang="is-IS" sz="1700" b="0" i="1" smtClean="0">
                                        <a:effectLst/>
                                        <a:latin typeface="Cambria Math"/>
                                        <a:ea typeface="Avenir Book" charset="0"/>
                                        <a:cs typeface="Avenir Book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23"/>
                                      </m:rPr>
                                      <a:rPr lang="en-US" sz="1700" b="0" i="1" smtClean="0">
                                        <a:effectLst/>
                                        <a:latin typeface="Cambria Math" charset="0"/>
                                        <a:ea typeface="Avenir Book" charset="0"/>
                                        <a:cs typeface="Avenir Book" charset="0"/>
                                      </a:rPr>
                                      <m:t>𝑖</m:t>
                                    </m:r>
                                  </m:sub>
                                  <m:sup>
                                    <m:r>
                                      <a:rPr lang="en-US" sz="1700" b="0" i="1" smtClean="0">
                                        <a:effectLst/>
                                        <a:latin typeface="Cambria Math" charset="0"/>
                                        <a:ea typeface="Avenir Book" charset="0"/>
                                        <a:cs typeface="Avenir Book" charset="0"/>
                                      </a:rPr>
                                      <m:t>𝑘</m:t>
                                    </m:r>
                                  </m:sup>
                                  <m:e>
                                    <m:nary>
                                      <m:naryPr>
                                        <m:chr m:val="∑"/>
                                        <m:ctrlPr>
                                          <a:rPr lang="is-IS" sz="1700" b="0" i="1" smtClean="0">
                                            <a:effectLst/>
                                            <a:latin typeface="Cambria Math"/>
                                            <a:ea typeface="Avenir Book" charset="0"/>
                                            <a:cs typeface="Avenir Book" charset="0"/>
                                          </a:rPr>
                                        </m:ctrlPr>
                                      </m:naryPr>
                                      <m:sub>
                                        <m:r>
                                          <m:rPr>
                                            <m:brk m:alnAt="23"/>
                                          </m:rPr>
                                          <a:rPr lang="en-US" sz="1700" b="0" i="1" smtClean="0">
                                            <a:effectLst/>
                                            <a:latin typeface="Cambria Math" charset="0"/>
                                            <a:ea typeface="Avenir Book" charset="0"/>
                                            <a:cs typeface="Avenir Book" charset="0"/>
                                          </a:rPr>
                                          <m:t>𝑗</m:t>
                                        </m:r>
                                      </m:sub>
                                      <m:sup>
                                        <m:r>
                                          <a:rPr lang="en-US" sz="1700" b="0" i="1" smtClean="0">
                                            <a:effectLst/>
                                            <a:latin typeface="Cambria Math" charset="0"/>
                                            <a:ea typeface="Avenir Book" charset="0"/>
                                            <a:cs typeface="Avenir Book" charset="0"/>
                                          </a:rPr>
                                          <m:t>𝑙</m:t>
                                        </m:r>
                                      </m:sup>
                                      <m:e>
                                        <m:r>
                                          <a:rPr lang="en-US" sz="1700" b="0" i="1" smtClean="0">
                                            <a:effectLst/>
                                            <a:latin typeface="Cambria Math" charset="0"/>
                                            <a:ea typeface="Avenir Book" charset="0"/>
                                            <a:cs typeface="Avenir Book" charset="0"/>
                                          </a:rPr>
                                          <m:t>𝑑</m:t>
                                        </m:r>
                                        <m:d>
                                          <m:dPr>
                                            <m:ctrlPr>
                                              <a:rPr lang="en-US" sz="1700" b="0" i="1" smtClean="0">
                                                <a:effectLst/>
                                                <a:latin typeface="Cambria Math"/>
                                                <a:ea typeface="Avenir Book" charset="0"/>
                                                <a:cs typeface="Avenir Book" charset="0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1700" i="1" smtClean="0">
                                                    <a:latin typeface="Cambria Math"/>
                                                    <a:ea typeface="Avenir Book" charset="0"/>
                                                    <a:cs typeface="Avenir Book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700" i="1">
                                                    <a:latin typeface="Cambria Math" charset="0"/>
                                                    <a:ea typeface="Avenir Book" charset="0"/>
                                                    <a:cs typeface="Avenir Book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700" b="0" i="1" smtClean="0">
                                                    <a:latin typeface="Cambria Math" charset="0"/>
                                                    <a:ea typeface="Avenir Book" charset="0"/>
                                                    <a:cs typeface="Avenir Book" charset="0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sz="1700" b="0" i="1" smtClean="0">
                                                <a:effectLst/>
                                                <a:latin typeface="Cambria Math" charset="0"/>
                                                <a:ea typeface="Avenir Book" charset="0"/>
                                                <a:cs typeface="Avenir Book" charset="0"/>
                                              </a:rPr>
                                              <m:t>,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1700" i="1" smtClean="0">
                                                    <a:latin typeface="Cambria Math"/>
                                                    <a:ea typeface="Avenir Book" charset="0"/>
                                                    <a:cs typeface="Avenir Book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700" b="0" i="1" smtClean="0">
                                                    <a:latin typeface="Cambria Math" charset="0"/>
                                                    <a:ea typeface="Avenir Book" charset="0"/>
                                                    <a:cs typeface="Avenir Book" charset="0"/>
                                                  </a:rPr>
                                                  <m:t>𝑦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700" b="0" i="1" smtClean="0">
                                                    <a:latin typeface="Cambria Math" charset="0"/>
                                                    <a:ea typeface="Avenir Book" charset="0"/>
                                                    <a:cs typeface="Avenir Book" charset="0"/>
                                                  </a:rPr>
                                                  <m:t>𝑗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</m:nary>
                                  </m:e>
                                </m:nary>
                              </m:oMath>
                            </m:oMathPara>
                          </a14:m>
                          <a:endParaRPr lang="en-US" sz="17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Average distance between all points</a:t>
                          </a: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4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102316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>
                              <a:solidFill>
                                <a:srgbClr val="000000"/>
                              </a:solidFill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Centroid </a:t>
                          </a: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Distance</a:t>
                          </a:r>
                          <a:endParaRPr lang="en-US" sz="14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1700" b="0" i="0" smtClean="0">
                                    <a:effectLst/>
                                    <a:latin typeface="Cambria Math" charset="0"/>
                                    <a:ea typeface="Avenir Book" charset="0"/>
                                    <a:cs typeface="Avenir Book" charset="0"/>
                                  </a:rPr>
                                  <m:t>m</m:t>
                                </m:r>
                                <m:r>
                                  <a:rPr lang="en-US" sz="1700" b="0" i="1" smtClean="0">
                                    <a:effectLst/>
                                    <a:latin typeface="Cambria Math" charset="0"/>
                                    <a:ea typeface="Avenir Book" charset="0"/>
                                    <a:cs typeface="Avenir Book" charset="0"/>
                                  </a:rPr>
                                  <m:t>𝑎𝑥</m:t>
                                </m:r>
                                <m:r>
                                  <a:rPr lang="en-US" sz="1700" b="0" i="1" smtClean="0">
                                    <a:effectLst/>
                                    <a:latin typeface="Cambria Math" charset="0"/>
                                    <a:ea typeface="Avenir Book" charset="0"/>
                                    <a:cs typeface="Avenir Book" charset="0"/>
                                  </a:rPr>
                                  <m:t>⁡(</m:t>
                                </m:r>
                                <m:r>
                                  <a:rPr lang="en-US" sz="1700" b="0" i="1" smtClean="0">
                                    <a:effectLst/>
                                    <a:latin typeface="Cambria Math" charset="0"/>
                                    <a:ea typeface="Avenir Book" charset="0"/>
                                    <a:cs typeface="Avenir Book" charset="0"/>
                                  </a:rPr>
                                  <m:t>𝑑</m:t>
                                </m:r>
                                <m:d>
                                  <m:dPr>
                                    <m:ctrlPr>
                                      <a:rPr lang="en-US" sz="1700" b="0" i="1" smtClean="0">
                                        <a:effectLst/>
                                        <a:latin typeface="Cambria Math"/>
                                        <a:ea typeface="Avenir Book" charset="0"/>
                                        <a:cs typeface="Avenir Book" charset="0"/>
                                      </a:rPr>
                                    </m:ctrlPr>
                                  </m:dPr>
                                  <m:e>
                                    <m:acc>
                                      <m:accPr>
                                        <m:chr m:val="̅"/>
                                        <m:ctrlPr>
                                          <a:rPr lang="en-US" sz="1700" b="0" i="1" smtClean="0">
                                            <a:effectLst/>
                                            <a:latin typeface="Cambria Math"/>
                                            <a:ea typeface="Avenir Book" charset="0"/>
                                            <a:cs typeface="Avenir Book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1700" b="0" i="1" smtClean="0">
                                            <a:effectLst/>
                                            <a:latin typeface="Cambria Math" charset="0"/>
                                            <a:ea typeface="Avenir Book" charset="0"/>
                                            <a:cs typeface="Avenir Book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  <m:r>
                                      <a:rPr lang="en-US" sz="1700" b="0" i="1" smtClean="0">
                                        <a:effectLst/>
                                        <a:latin typeface="Cambria Math" charset="0"/>
                                        <a:ea typeface="Avenir Book" charset="0"/>
                                        <a:cs typeface="Avenir Book" charset="0"/>
                                      </a:rPr>
                                      <m:t>,</m:t>
                                    </m:r>
                                    <m:acc>
                                      <m:accPr>
                                        <m:chr m:val="̅"/>
                                        <m:ctrlPr>
                                          <a:rPr lang="en-US" sz="1700" b="0" i="1" smtClean="0">
                                            <a:effectLst/>
                                            <a:latin typeface="Cambria Math"/>
                                            <a:ea typeface="Avenir Book" charset="0"/>
                                            <a:cs typeface="Avenir Book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1700" b="0" i="1" smtClean="0">
                                            <a:effectLst/>
                                            <a:latin typeface="Cambria Math" charset="0"/>
                                            <a:ea typeface="Avenir Book" charset="0"/>
                                            <a:cs typeface="Avenir Book" charset="0"/>
                                          </a:rPr>
                                          <m:t>𝑦</m:t>
                                        </m:r>
                                      </m:e>
                                    </m:acc>
                                    <m:r>
                                      <a:rPr lang="en-US" sz="1700" i="1" smtClean="0">
                                        <a:latin typeface="Cambria Math" charset="0"/>
                                        <a:ea typeface="Avenir Book" charset="0"/>
                                        <a:cs typeface="Avenir Book" charset="0"/>
                                      </a:rPr>
                                      <m:t> </m:t>
                                    </m:r>
                                  </m:e>
                                </m:d>
                                <m:r>
                                  <a:rPr lang="en-US" sz="1700" b="0" i="1" smtClean="0">
                                    <a:effectLst/>
                                    <a:latin typeface="Cambria Math" charset="0"/>
                                    <a:ea typeface="Avenir Book" charset="0"/>
                                    <a:cs typeface="Avenir Book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17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Distance between cluster</a:t>
                          </a:r>
                          <a:r>
                            <a:rPr lang="en-US" sz="1400" baseline="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 centroids</a:t>
                          </a:r>
                          <a:endParaRPr lang="en-US" sz="14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4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102316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Ward’s Distance</a:t>
                          </a:r>
                          <a:endParaRPr lang="en-US" sz="14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bg-BG" sz="1700" i="1" smtClean="0">
                                        <a:effectLst/>
                                        <a:latin typeface="Cambria Math"/>
                                        <a:ea typeface="Avenir Book" charset="0"/>
                                        <a:cs typeface="Avenir Book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bg-BG" sz="1700" i="1" smtClean="0">
                                            <a:effectLst/>
                                            <a:latin typeface="Cambria Math"/>
                                            <a:ea typeface="Avenir Book" charset="0"/>
                                            <a:cs typeface="Avenir Book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begChr m:val="‖"/>
                                            <m:endChr m:val="‖"/>
                                            <m:ctrlPr>
                                              <a:rPr lang="bg-BG" sz="1700" i="1" smtClean="0">
                                                <a:effectLst/>
                                                <a:latin typeface="Cambria Math"/>
                                                <a:ea typeface="Avenir Book" charset="0"/>
                                                <a:cs typeface="Avenir Book" charset="0"/>
                                              </a:rPr>
                                            </m:ctrlPr>
                                          </m:dPr>
                                          <m:e>
                                            <m:acc>
                                              <m:accPr>
                                                <m:chr m:val="̅"/>
                                                <m:ctrlPr>
                                                  <a:rPr lang="bg-BG" sz="1700" i="1" smtClean="0">
                                                    <a:effectLst/>
                                                    <a:latin typeface="Cambria Math"/>
                                                    <a:ea typeface="Avenir Book" charset="0"/>
                                                    <a:cs typeface="Avenir Book" charset="0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sz="1700" i="1" smtClean="0">
                                                        <a:effectLst/>
                                                        <a:latin typeface="Cambria Math"/>
                                                        <a:ea typeface="Avenir Book" charset="0"/>
                                                        <a:cs typeface="Avenir Book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700" b="0" i="1" smtClean="0">
                                                        <a:effectLst/>
                                                        <a:latin typeface="Cambria Math" charset="0"/>
                                                        <a:ea typeface="Avenir Book" charset="0"/>
                                                        <a:cs typeface="Avenir Book" charset="0"/>
                                                      </a:rPr>
                                                      <m:t>𝑥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700" b="0" i="1" smtClean="0">
                                                        <a:effectLst/>
                                                        <a:latin typeface="Cambria Math" charset="0"/>
                                                        <a:ea typeface="Avenir Book" charset="0"/>
                                                        <a:cs typeface="Avenir Book" charset="0"/>
                                                      </a:rPr>
                                                      <m:t>𝑘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acc>
                                            <m:r>
                                              <a:rPr lang="en-US" sz="1700" b="0" i="1" smtClean="0">
                                                <a:effectLst/>
                                                <a:latin typeface="Cambria Math" charset="0"/>
                                                <a:ea typeface="Avenir Book" charset="0"/>
                                                <a:cs typeface="Avenir Book" charset="0"/>
                                              </a:rPr>
                                              <m:t>−</m:t>
                                            </m:r>
                                            <m:acc>
                                              <m:accPr>
                                                <m:chr m:val="̅"/>
                                                <m:ctrlPr>
                                                  <a:rPr lang="bg-BG" sz="1700" i="1" smtClean="0">
                                                    <a:effectLst/>
                                                    <a:latin typeface="Cambria Math"/>
                                                    <a:ea typeface="Avenir Book" charset="0"/>
                                                    <a:cs typeface="Avenir Book" charset="0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sz="1700" i="1" smtClean="0">
                                                        <a:effectLst/>
                                                        <a:latin typeface="Cambria Math"/>
                                                        <a:ea typeface="Avenir Book" charset="0"/>
                                                        <a:cs typeface="Avenir Book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700" b="0" i="1" smtClean="0">
                                                        <a:effectLst/>
                                                        <a:latin typeface="Cambria Math" charset="0"/>
                                                        <a:ea typeface="Avenir Book" charset="0"/>
                                                        <a:cs typeface="Avenir Book" charset="0"/>
                                                      </a:rPr>
                                                      <m:t>𝑥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700" b="0" i="1" smtClean="0">
                                                        <a:effectLst/>
                                                        <a:latin typeface="Cambria Math" charset="0"/>
                                                        <a:ea typeface="Avenir Book" charset="0"/>
                                                        <a:cs typeface="Avenir Book" charset="0"/>
                                                      </a:rPr>
                                                      <m:t>𝑙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acc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sz="1700" b="0" i="1" smtClean="0">
                                            <a:effectLst/>
                                            <a:latin typeface="Cambria Math" charset="0"/>
                                            <a:ea typeface="Avenir Book" charset="0"/>
                                            <a:cs typeface="Avenir Book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num>
                                  <m:den>
                                    <m:f>
                                      <m:fPr>
                                        <m:ctrlPr>
                                          <a:rPr lang="bg-BG" sz="1700" i="1" smtClean="0">
                                            <a:effectLst/>
                                            <a:latin typeface="Cambria Math"/>
                                            <a:ea typeface="Avenir Book" charset="0"/>
                                            <a:cs typeface="Avenir Book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sz="1700" b="0" i="1" smtClean="0">
                                            <a:effectLst/>
                                            <a:latin typeface="Cambria Math" charset="0"/>
                                            <a:ea typeface="Avenir Book" charset="0"/>
                                            <a:cs typeface="Avenir Book" charset="0"/>
                                          </a:rPr>
                                          <m:t>1</m:t>
                                        </m:r>
                                      </m:num>
                                      <m:den>
                                        <m:sSub>
                                          <m:sSubPr>
                                            <m:ctrlPr>
                                              <a:rPr lang="en-US" sz="1700" i="1" smtClean="0">
                                                <a:effectLst/>
                                                <a:latin typeface="Cambria Math"/>
                                                <a:ea typeface="Avenir Book" charset="0"/>
                                                <a:cs typeface="Avenir Book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700" b="0" i="1" smtClean="0">
                                                <a:effectLst/>
                                                <a:latin typeface="Cambria Math" charset="0"/>
                                                <a:ea typeface="Avenir Book" charset="0"/>
                                                <a:cs typeface="Avenir Book" charset="0"/>
                                              </a:rPr>
                                              <m:t>𝑁</m:t>
                                            </m:r>
                                          </m:e>
                                          <m:sub>
                                            <m:r>
                                              <a:rPr lang="en-US" sz="1700" b="0" i="1" smtClean="0">
                                                <a:effectLst/>
                                                <a:latin typeface="Cambria Math" charset="0"/>
                                                <a:ea typeface="Avenir Book" charset="0"/>
                                                <a:cs typeface="Avenir Book" charset="0"/>
                                              </a:rPr>
                                              <m:t>𝑘</m:t>
                                            </m:r>
                                          </m:sub>
                                        </m:sSub>
                                      </m:den>
                                    </m:f>
                                    <m:f>
                                      <m:fPr>
                                        <m:ctrlPr>
                                          <a:rPr lang="bg-BG" sz="1700" i="1" smtClean="0">
                                            <a:effectLst/>
                                            <a:latin typeface="Cambria Math"/>
                                            <a:ea typeface="Avenir Book" charset="0"/>
                                            <a:cs typeface="Avenir Book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sz="1700" b="0" i="1" smtClean="0">
                                            <a:effectLst/>
                                            <a:latin typeface="Cambria Math" charset="0"/>
                                            <a:ea typeface="Avenir Book" charset="0"/>
                                            <a:cs typeface="Avenir Book" charset="0"/>
                                          </a:rPr>
                                          <m:t>1</m:t>
                                        </m:r>
                                      </m:num>
                                      <m:den>
                                        <m:sSub>
                                          <m:sSubPr>
                                            <m:ctrlPr>
                                              <a:rPr lang="en-US" sz="1700" i="1" smtClean="0">
                                                <a:effectLst/>
                                                <a:latin typeface="Cambria Math"/>
                                                <a:ea typeface="Avenir Book" charset="0"/>
                                                <a:cs typeface="Avenir Book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700" b="0" i="1" smtClean="0">
                                                <a:effectLst/>
                                                <a:latin typeface="Cambria Math" charset="0"/>
                                                <a:ea typeface="Avenir Book" charset="0"/>
                                                <a:cs typeface="Avenir Book" charset="0"/>
                                              </a:rPr>
                                              <m:t>𝑁</m:t>
                                            </m:r>
                                          </m:e>
                                          <m:sub>
                                            <m:r>
                                              <a:rPr lang="en-US" sz="1700" b="0" i="1" smtClean="0">
                                                <a:effectLst/>
                                                <a:latin typeface="Cambria Math" charset="0"/>
                                                <a:ea typeface="Avenir Book" charset="0"/>
                                                <a:cs typeface="Avenir Book" charset="0"/>
                                              </a:rPr>
                                              <m:t>𝑙</m:t>
                                            </m:r>
                                          </m:sub>
                                        </m:sSub>
                                      </m:den>
                                    </m:f>
                                  </m:den>
                                </m:f>
                              </m:oMath>
                            </m:oMathPara>
                          </a14:m>
                          <a:endParaRPr lang="en-US" sz="17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Clusters that minimize</a:t>
                          </a:r>
                          <a:r>
                            <a:rPr lang="en-US" sz="1400" baseline="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 </a:t>
                          </a:r>
                          <a:r>
                            <a:rPr lang="en-US" sz="140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variance increase</a:t>
                          </a:r>
                          <a:r>
                            <a:rPr lang="en-US" sz="1400" baseline="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 by using an ANOVA sum of squares overall all partitions</a:t>
                          </a:r>
                          <a:endParaRPr lang="en-US" sz="14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4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14111868"/>
                  </p:ext>
                </p:extLst>
              </p:nvPr>
            </p:nvGraphicFramePr>
            <p:xfrm>
              <a:off x="1111250" y="1607696"/>
              <a:ext cx="9778423" cy="4471369"/>
            </p:xfrm>
            <a:graphic>
              <a:graphicData uri="http://schemas.openxmlformats.org/drawingml/2006/table">
                <a:tbl>
                  <a:tblPr/>
                  <a:tblGrid>
                    <a:gridCol w="1716028"/>
                    <a:gridCol w="2059639"/>
                    <a:gridCol w="3001378"/>
                    <a:gridCol w="3001378"/>
                  </a:tblGrid>
                  <a:tr h="2759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 smtClean="0">
                              <a:solidFill>
                                <a:schemeClr val="bg1"/>
                              </a:solidFill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Linkage</a:t>
                          </a:r>
                          <a:r>
                            <a:rPr lang="en-US" sz="1400" baseline="0" dirty="0" smtClean="0">
                              <a:solidFill>
                                <a:schemeClr val="bg1"/>
                              </a:solidFill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 distance</a:t>
                          </a:r>
                          <a:endParaRPr lang="en-US" sz="1400" dirty="0">
                            <a:solidFill>
                              <a:schemeClr val="bg1"/>
                            </a:solidFill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 smtClean="0">
                              <a:solidFill>
                                <a:schemeClr val="bg1"/>
                              </a:solidFill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Formula</a:t>
                          </a:r>
                          <a:endParaRPr lang="en-US" sz="1400" dirty="0">
                            <a:solidFill>
                              <a:schemeClr val="bg1"/>
                            </a:solidFill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 smtClean="0">
                              <a:solidFill>
                                <a:schemeClr val="bg1"/>
                              </a:solidFill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Choose clusters based on:</a:t>
                          </a:r>
                          <a:endParaRPr lang="en-US" sz="1400" dirty="0">
                            <a:solidFill>
                              <a:schemeClr val="bg1"/>
                            </a:solidFill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 smtClean="0">
                              <a:solidFill>
                                <a:schemeClr val="bg1"/>
                              </a:solidFill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Graphic</a:t>
                          </a:r>
                          <a:endParaRPr lang="en-US" sz="1400" dirty="0">
                            <a:solidFill>
                              <a:schemeClr val="bg1"/>
                            </a:solidFill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B0F0"/>
                        </a:solidFill>
                      </a:tcPr>
                    </a:tc>
                  </a:tr>
                  <a:tr h="61212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Single Linkage</a:t>
                          </a: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83728" t="-46535" r="-291716" b="-58415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distance between the two closest points in two clusters</a:t>
                          </a:r>
                          <a:endParaRPr lang="en-US" sz="14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4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6552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Complete Linkage</a:t>
                          </a: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83728" t="-137037" r="-291716" b="-44629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Distance between the two farthest</a:t>
                          </a:r>
                          <a:r>
                            <a:rPr lang="en-US" sz="1400" baseline="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 </a:t>
                          </a:r>
                          <a:r>
                            <a:rPr lang="en-US" sz="140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points in two clusters</a:t>
                          </a: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4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88173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Average Linkage</a:t>
                          </a: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83728" t="-176552" r="-291716" b="-2324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Average distance between all points</a:t>
                          </a:r>
                          <a:endParaRPr lang="en-US" sz="1400" dirty="0" smtClean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4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102316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>
                              <a:solidFill>
                                <a:srgbClr val="000000"/>
                              </a:solidFill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Centroid </a:t>
                          </a: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Distance</a:t>
                          </a:r>
                          <a:endParaRPr lang="en-US" sz="14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83728" t="-238690" r="-291716" b="-10059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Distance between cluster</a:t>
                          </a:r>
                          <a:r>
                            <a:rPr lang="en-US" sz="1400" baseline="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 centroids</a:t>
                          </a:r>
                          <a:endParaRPr lang="en-US" sz="14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4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102316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Ward’s Distance</a:t>
                          </a:r>
                          <a:endParaRPr lang="en-US" sz="14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83728" t="-338690" r="-291716" b="-59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Clusters that minimize</a:t>
                          </a:r>
                          <a:r>
                            <a:rPr lang="en-US" sz="1400" baseline="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 </a:t>
                          </a:r>
                          <a:r>
                            <a:rPr lang="en-US" sz="140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variance increase</a:t>
                          </a:r>
                          <a:r>
                            <a:rPr lang="en-US" sz="1400" baseline="0" dirty="0" smtClean="0">
                              <a:effectLst/>
                              <a:latin typeface="Avenir Book" charset="0"/>
                              <a:ea typeface="Avenir Book" charset="0"/>
                              <a:cs typeface="Avenir Book" charset="0"/>
                            </a:rPr>
                            <a:t> by using an ANOVA sum of squares overall all partitions</a:t>
                          </a:r>
                          <a:endParaRPr lang="en-US" sz="14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1400" dirty="0">
                            <a:effectLst/>
                            <a:latin typeface="Avenir Book" charset="0"/>
                            <a:ea typeface="Avenir Book" charset="0"/>
                            <a:cs typeface="Avenir Book" charset="0"/>
                          </a:endParaRPr>
                        </a:p>
                      </a:txBody>
                      <a:tcPr marL="18532" marR="18532" marT="18532" marB="18532" anchor="ctr">
                        <a:lnL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666666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  <p:sp>
        <p:nvSpPr>
          <p:cNvPr id="6" name="Oval 5"/>
          <p:cNvSpPr/>
          <p:nvPr/>
        </p:nvSpPr>
        <p:spPr>
          <a:xfrm rot="20520232">
            <a:off x="8445933" y="2166586"/>
            <a:ext cx="149798" cy="184151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7" name="Oval 6"/>
          <p:cNvSpPr/>
          <p:nvPr/>
        </p:nvSpPr>
        <p:spPr>
          <a:xfrm rot="20520232">
            <a:off x="8792160" y="1918648"/>
            <a:ext cx="149798" cy="182379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Oval 7"/>
          <p:cNvSpPr/>
          <p:nvPr/>
        </p:nvSpPr>
        <p:spPr>
          <a:xfrm rot="20520232">
            <a:off x="9001507" y="2279023"/>
            <a:ext cx="149798" cy="182381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Oval 8"/>
          <p:cNvSpPr/>
          <p:nvPr/>
        </p:nvSpPr>
        <p:spPr>
          <a:xfrm rot="20520232">
            <a:off x="10022288" y="2277297"/>
            <a:ext cx="149798" cy="184151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0" name="Oval 9"/>
          <p:cNvSpPr/>
          <p:nvPr/>
        </p:nvSpPr>
        <p:spPr>
          <a:xfrm rot="20520232">
            <a:off x="10121969" y="1918648"/>
            <a:ext cx="149798" cy="182379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Oval 10"/>
          <p:cNvSpPr/>
          <p:nvPr/>
        </p:nvSpPr>
        <p:spPr>
          <a:xfrm rot="20520232">
            <a:off x="10275565" y="2168313"/>
            <a:ext cx="149798" cy="182381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5" name="Straight Connector 4"/>
          <p:cNvCxnSpPr>
            <a:stCxn id="8" idx="6"/>
            <a:endCxn id="9" idx="1"/>
          </p:cNvCxnSpPr>
          <p:nvPr/>
        </p:nvCxnSpPr>
        <p:spPr>
          <a:xfrm flipV="1">
            <a:off x="9147641" y="2323813"/>
            <a:ext cx="879060" cy="232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 rot="20520232">
            <a:off x="8445932" y="2794424"/>
            <a:ext cx="149798" cy="184151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5" name="Oval 14"/>
          <p:cNvSpPr/>
          <p:nvPr/>
        </p:nvSpPr>
        <p:spPr>
          <a:xfrm rot="20520232">
            <a:off x="8792159" y="2546486"/>
            <a:ext cx="149798" cy="182379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" name="Oval 15"/>
          <p:cNvSpPr/>
          <p:nvPr/>
        </p:nvSpPr>
        <p:spPr>
          <a:xfrm rot="20520232">
            <a:off x="9001506" y="2906861"/>
            <a:ext cx="149798" cy="182381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7" name="Oval 16"/>
          <p:cNvSpPr/>
          <p:nvPr/>
        </p:nvSpPr>
        <p:spPr>
          <a:xfrm rot="20520232">
            <a:off x="10022287" y="2905135"/>
            <a:ext cx="149798" cy="184151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8" name="Oval 17"/>
          <p:cNvSpPr/>
          <p:nvPr/>
        </p:nvSpPr>
        <p:spPr>
          <a:xfrm rot="20520232">
            <a:off x="10121968" y="2546486"/>
            <a:ext cx="149798" cy="182379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0" name="Oval 19"/>
          <p:cNvSpPr/>
          <p:nvPr/>
        </p:nvSpPr>
        <p:spPr>
          <a:xfrm rot="20520232">
            <a:off x="10275564" y="2796151"/>
            <a:ext cx="149798" cy="182381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21" name="Straight Connector 20"/>
          <p:cNvCxnSpPr>
            <a:stCxn id="14" idx="6"/>
            <a:endCxn id="20" idx="1"/>
          </p:cNvCxnSpPr>
          <p:nvPr/>
        </p:nvCxnSpPr>
        <p:spPr>
          <a:xfrm flipV="1">
            <a:off x="8592066" y="2842377"/>
            <a:ext cx="1688104" cy="209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 rot="20520232">
            <a:off x="8445931" y="3496950"/>
            <a:ext cx="149798" cy="184151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3" name="Oval 22"/>
          <p:cNvSpPr/>
          <p:nvPr/>
        </p:nvSpPr>
        <p:spPr>
          <a:xfrm rot="20520232">
            <a:off x="8792158" y="3249012"/>
            <a:ext cx="149798" cy="182379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4" name="Oval 23"/>
          <p:cNvSpPr/>
          <p:nvPr/>
        </p:nvSpPr>
        <p:spPr>
          <a:xfrm rot="20520232">
            <a:off x="9001505" y="3609387"/>
            <a:ext cx="149798" cy="182381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5" name="Oval 24"/>
          <p:cNvSpPr/>
          <p:nvPr/>
        </p:nvSpPr>
        <p:spPr>
          <a:xfrm rot="20520232">
            <a:off x="10022286" y="3607661"/>
            <a:ext cx="149798" cy="184151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6" name="Oval 25"/>
          <p:cNvSpPr/>
          <p:nvPr/>
        </p:nvSpPr>
        <p:spPr>
          <a:xfrm rot="20520232">
            <a:off x="10121967" y="3249012"/>
            <a:ext cx="149798" cy="182379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7" name="Oval 26"/>
          <p:cNvSpPr/>
          <p:nvPr/>
        </p:nvSpPr>
        <p:spPr>
          <a:xfrm rot="20520232">
            <a:off x="10275563" y="3498677"/>
            <a:ext cx="149798" cy="182381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28" name="Straight Connector 27"/>
          <p:cNvCxnSpPr>
            <a:stCxn id="28" idx="6"/>
          </p:cNvCxnSpPr>
          <p:nvPr/>
        </p:nvCxnSpPr>
        <p:spPr>
          <a:xfrm flipV="1">
            <a:off x="9147639" y="3654177"/>
            <a:ext cx="879060" cy="232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 rot="20520232">
            <a:off x="8445931" y="4461273"/>
            <a:ext cx="149798" cy="184151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30" name="Oval 29"/>
          <p:cNvSpPr/>
          <p:nvPr/>
        </p:nvSpPr>
        <p:spPr>
          <a:xfrm rot="20520232">
            <a:off x="8792158" y="4213335"/>
            <a:ext cx="149798" cy="182379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>
          <a:xfrm rot="20520232">
            <a:off x="9001505" y="4573710"/>
            <a:ext cx="149798" cy="182381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2" name="Oval 31"/>
          <p:cNvSpPr/>
          <p:nvPr/>
        </p:nvSpPr>
        <p:spPr>
          <a:xfrm rot="20520232">
            <a:off x="10022286" y="4571984"/>
            <a:ext cx="149798" cy="184151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33" name="Oval 32"/>
          <p:cNvSpPr/>
          <p:nvPr/>
        </p:nvSpPr>
        <p:spPr>
          <a:xfrm rot="20520232">
            <a:off x="10121967" y="4213335"/>
            <a:ext cx="149798" cy="182379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4" name="Oval 33"/>
          <p:cNvSpPr/>
          <p:nvPr/>
        </p:nvSpPr>
        <p:spPr>
          <a:xfrm rot="20520232">
            <a:off x="10275563" y="4463000"/>
            <a:ext cx="149798" cy="182381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 flipV="1">
            <a:off x="8763376" y="4465777"/>
            <a:ext cx="1433490" cy="386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22" idx="6"/>
            <a:endCxn id="27" idx="1"/>
          </p:cNvCxnSpPr>
          <p:nvPr/>
        </p:nvCxnSpPr>
        <p:spPr>
          <a:xfrm flipV="1">
            <a:off x="8592065" y="3544903"/>
            <a:ext cx="1688104" cy="209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23" idx="6"/>
            <a:endCxn id="26" idx="1"/>
          </p:cNvCxnSpPr>
          <p:nvPr/>
        </p:nvCxnSpPr>
        <p:spPr>
          <a:xfrm flipV="1">
            <a:off x="8938292" y="3295238"/>
            <a:ext cx="1188282" cy="218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23" idx="6"/>
            <a:endCxn id="25" idx="2"/>
          </p:cNvCxnSpPr>
          <p:nvPr/>
        </p:nvCxnSpPr>
        <p:spPr>
          <a:xfrm>
            <a:off x="8938292" y="3317062"/>
            <a:ext cx="1087658" cy="4058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24" idx="6"/>
            <a:endCxn id="26" idx="2"/>
          </p:cNvCxnSpPr>
          <p:nvPr/>
        </p:nvCxnSpPr>
        <p:spPr>
          <a:xfrm flipV="1">
            <a:off x="9147639" y="3363342"/>
            <a:ext cx="977992" cy="3140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 rot="20520232">
            <a:off x="8704445" y="4413257"/>
            <a:ext cx="149798" cy="18237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2" name="Oval 51"/>
          <p:cNvSpPr/>
          <p:nvPr/>
        </p:nvSpPr>
        <p:spPr>
          <a:xfrm rot="20520232">
            <a:off x="10105863" y="4410725"/>
            <a:ext cx="149798" cy="18237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Hierarchical Clustering</a:t>
            </a:r>
            <a:endParaRPr lang="en-US" sz="11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42068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extBox 6"/>
          <p:cNvSpPr txBox="1">
            <a:spLocks noChangeArrowheads="1"/>
          </p:cNvSpPr>
          <p:nvPr/>
        </p:nvSpPr>
        <p:spPr bwMode="auto">
          <a:xfrm>
            <a:off x="509206" y="949392"/>
            <a:ext cx="3906014" cy="20621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3200" dirty="0" err="1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Dendrograms</a:t>
            </a:r>
            <a:r>
              <a:rPr lang="en-US" altLang="x-none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 represent all the linkages. </a:t>
            </a:r>
          </a:p>
          <a:p>
            <a:pPr eaLnBrk="1" hangingPunct="1"/>
            <a:endParaRPr lang="en-US" altLang="x-none" sz="3200" dirty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464" y="267650"/>
            <a:ext cx="6908035" cy="5487691"/>
          </a:xfrm>
          <a:prstGeom prst="rect">
            <a:avLst/>
          </a:prstGeom>
        </p:spPr>
      </p:pic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509206" y="3011495"/>
            <a:ext cx="3535256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24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Higher up the chart = greater distance between clusters.</a:t>
            </a:r>
            <a:endParaRPr lang="en-US" altLang="x-none" sz="2400" dirty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Hierarchical Clustering</a:t>
            </a:r>
            <a:endParaRPr lang="en-US" sz="11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20169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Hierarchical Clustering</a:t>
            </a:r>
            <a:endParaRPr lang="en-US" sz="11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250" name="TextBox 6"/>
          <p:cNvSpPr txBox="1">
            <a:spLocks noChangeArrowheads="1"/>
          </p:cNvSpPr>
          <p:nvPr/>
        </p:nvSpPr>
        <p:spPr bwMode="auto">
          <a:xfrm>
            <a:off x="509206" y="2226665"/>
            <a:ext cx="3906014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How do we choose clusters?</a:t>
            </a:r>
          </a:p>
          <a:p>
            <a:pPr eaLnBrk="1" hangingPunct="1"/>
            <a:endParaRPr lang="en-US" altLang="x-none" sz="3200" dirty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464" y="267650"/>
            <a:ext cx="6908035" cy="5487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5054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TextBox 6"/>
          <p:cNvSpPr txBox="1">
            <a:spLocks noChangeArrowheads="1"/>
          </p:cNvSpPr>
          <p:nvPr/>
        </p:nvSpPr>
        <p:spPr bwMode="auto">
          <a:xfrm>
            <a:off x="787400" y="3562350"/>
            <a:ext cx="10082213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 sz="440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&lt;Code Time/&gt;</a:t>
            </a:r>
            <a:endParaRPr lang="en-US" altLang="x-none" sz="360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Hierarchical Clustering</a:t>
            </a:r>
            <a:endParaRPr lang="en-US" sz="11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64721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71527" y="890465"/>
            <a:ext cx="10082213" cy="6463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Checklist for structuring your project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09787" y="1851758"/>
            <a:ext cx="10082213" cy="1261884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28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1) Do each Y=1 and Y=0 have at least n = 100?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endParaRPr lang="en-US" sz="2800" dirty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endParaRPr lang="en-US" sz="2000" dirty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48507" y="1763833"/>
            <a:ext cx="668216" cy="590942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09786" y="2804545"/>
            <a:ext cx="10082213" cy="52322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If not, get more data. 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85762" y="6424101"/>
            <a:ext cx="311357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Last thoughts </a:t>
            </a:r>
            <a:r>
              <a:rPr lang="en-US" sz="11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</a:t>
            </a:r>
            <a:r>
              <a:rPr lang="en-US" sz="110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supervised learning</a:t>
            </a:r>
            <a:endParaRPr lang="en-US" sz="11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42733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71527" y="890465"/>
            <a:ext cx="10082213" cy="6463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Checklist for structuring your project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09787" y="1851758"/>
            <a:ext cx="10082213" cy="1261884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28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2) Does </a:t>
            </a:r>
            <a:r>
              <a:rPr lang="en-US" sz="2800" dirty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either Y=1 or Y=0 fall below 10% of the sample?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endParaRPr lang="en-US" sz="2800" dirty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endParaRPr lang="en-US" sz="2000" dirty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48507" y="1763833"/>
            <a:ext cx="668216" cy="590942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09787" y="2804545"/>
            <a:ext cx="947847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If not, consider </a:t>
            </a:r>
            <a:r>
              <a:rPr lang="en-US" sz="2800" dirty="0" err="1" smtClean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upsampling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the small proportion by bootstrapping or duplicating the imbalanced class until the two classes have equal proportions. Consequence is that accuracies will be misleading.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endParaRPr lang="en-US" sz="2800" dirty="0">
              <a:solidFill>
                <a:schemeClr val="bg1">
                  <a:lumMod val="5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For example: If Y = 1 (n = 300) but Y = 0 (n = 10000), then consider bootstrapping Y = 1  by 33x.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endParaRPr lang="en-US" sz="2800" dirty="0">
              <a:solidFill>
                <a:schemeClr val="bg1">
                  <a:lumMod val="5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endParaRPr lang="en-US" sz="2800" dirty="0" smtClean="0">
              <a:solidFill>
                <a:schemeClr val="bg1">
                  <a:lumMod val="5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5762" y="6424101"/>
            <a:ext cx="311357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Last thoughts </a:t>
            </a:r>
            <a:r>
              <a:rPr lang="en-US" sz="11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</a:t>
            </a:r>
            <a:r>
              <a:rPr lang="en-US" sz="110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supervised learning</a:t>
            </a:r>
            <a:endParaRPr lang="en-US" sz="11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4183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71527" y="890465"/>
            <a:ext cx="10082213" cy="6463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Checklist for structuring your project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09787" y="1851758"/>
            <a:ext cx="10082213" cy="1261884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28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2) Does </a:t>
            </a:r>
            <a:r>
              <a:rPr lang="en-US" sz="2800" dirty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either Y=1 or Y=0 fall below 10% of the sample?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endParaRPr lang="en-US" sz="2800" dirty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endParaRPr lang="en-US" sz="2000" dirty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48507" y="1763833"/>
            <a:ext cx="668216" cy="590942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09787" y="2818028"/>
            <a:ext cx="947847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Why?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Because confusion matrices will likely be misleading due to the differences in proportions.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endParaRPr lang="en-US" sz="2800" dirty="0" smtClean="0">
              <a:solidFill>
                <a:schemeClr val="bg1">
                  <a:lumMod val="5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7341438"/>
              </p:ext>
            </p:extLst>
          </p:nvPr>
        </p:nvGraphicFramePr>
        <p:xfrm>
          <a:off x="2338387" y="3848115"/>
          <a:ext cx="5521935" cy="125460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40645"/>
                <a:gridCol w="1840645"/>
                <a:gridCol w="1840645"/>
              </a:tblGrid>
              <a:tr h="418203"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Pred: 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Pred: F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marL="6350" marR="6350" marT="6350" marB="0" anchor="b"/>
                </a:tc>
              </a:tr>
              <a:tr h="4182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Actual: 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300</a:t>
                      </a:r>
                      <a:endParaRPr lang="is-IS" sz="1800" b="0" i="0" u="none" strike="noStrike">
                        <a:solidFill>
                          <a:srgbClr val="000000"/>
                        </a:solidFill>
                        <a:effectLst/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marL="6350" marR="6350" marT="6350" marB="0" anchor="b"/>
                </a:tc>
              </a:tr>
              <a:tr h="4182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Actual: F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>
                          <a:effectLst/>
                          <a:latin typeface="Avenir Book" charset="0"/>
                          <a:ea typeface="Avenir Book" charset="0"/>
                          <a:cs typeface="Avenir Book" charset="0"/>
                        </a:rPr>
                        <a:t>9700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338387" y="5516474"/>
            <a:ext cx="851535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2800" dirty="0" smtClean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Accuracy = 97% with a TPR = 0% is not accurate.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5762" y="6424101"/>
            <a:ext cx="311357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Last thoughts </a:t>
            </a:r>
            <a:r>
              <a:rPr lang="en-US" sz="11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</a:t>
            </a:r>
            <a:r>
              <a:rPr lang="en-US" sz="110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supervised learning</a:t>
            </a:r>
            <a:endParaRPr lang="en-US" sz="11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15578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71527" y="890465"/>
            <a:ext cx="10082213" cy="6463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Checklist for structuring your project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09787" y="1851758"/>
            <a:ext cx="10082213" cy="169277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28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3) Is </a:t>
            </a:r>
            <a:r>
              <a:rPr lang="en-US" sz="2800" dirty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your sample drawn from a population on which you can generalize and score?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endParaRPr lang="en-US" sz="2800" dirty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endParaRPr lang="en-US" sz="2000" dirty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48507" y="1763833"/>
            <a:ext cx="668216" cy="590942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09786" y="3158488"/>
            <a:ext cx="10082213" cy="267765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If your sample is a one time deal (e.g. a one time survey, a one time data release), make sure you’re comfortable with your intended use.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endParaRPr lang="en-US" sz="2800" dirty="0">
              <a:solidFill>
                <a:schemeClr val="bg1">
                  <a:lumMod val="5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For example: Fire prediction algorithms should have a constant stream of data.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5762" y="6424101"/>
            <a:ext cx="311357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Last thoughts </a:t>
            </a:r>
            <a:r>
              <a:rPr lang="en-US" sz="11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</a:t>
            </a:r>
            <a:r>
              <a:rPr lang="en-US" sz="110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supervised learning</a:t>
            </a:r>
            <a:endParaRPr lang="en-US" sz="11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9974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71527" y="890465"/>
            <a:ext cx="10082213" cy="6463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Checklist for structuring your project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09787" y="1851758"/>
            <a:ext cx="10082213" cy="83099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r>
              <a:rPr lang="en-US" sz="28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4</a:t>
            </a:r>
            <a:r>
              <a:rPr lang="en-US" sz="2800" dirty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) Does your sample represent what you think it represents</a:t>
            </a:r>
            <a:r>
              <a:rPr lang="en-US" sz="28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?</a:t>
            </a:r>
            <a:endParaRPr lang="en-US" sz="2800" dirty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6327775" algn="l"/>
              </a:tabLst>
              <a:defRPr/>
            </a:pPr>
            <a:endParaRPr lang="en-US" sz="2000" dirty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48507" y="1763833"/>
            <a:ext cx="668216" cy="590942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09787" y="2682755"/>
            <a:ext cx="10082213" cy="193899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tabLst>
                <a:tab pos="6327775" algn="l"/>
              </a:tabLst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Not all answers are in the data if the data does not have enough coverage. </a:t>
            </a: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tabLst>
                <a:tab pos="6327775" algn="l"/>
              </a:tabLst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State your hypotheses. What constitutes the H0 and H1? Does your data have enough coverage to prove H1?</a:t>
            </a:r>
          </a:p>
          <a:p>
            <a:pPr marL="457200" indent="-4572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tabLst>
                <a:tab pos="6327775" algn="l"/>
              </a:tabLst>
              <a:defRPr/>
            </a:pPr>
            <a:endParaRPr lang="en-US" sz="2400" dirty="0" smtClean="0">
              <a:solidFill>
                <a:schemeClr val="bg1">
                  <a:lumMod val="5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761153" y="4621747"/>
            <a:ext cx="914400" cy="633046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761152" y="5254793"/>
            <a:ext cx="1863969" cy="633046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675553" y="4621747"/>
            <a:ext cx="914400" cy="63304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450008" y="4621747"/>
            <a:ext cx="914400" cy="126609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694245" y="4621747"/>
            <a:ext cx="914400" cy="63304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053261" y="4621747"/>
            <a:ext cx="1469783" cy="63304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383099" y="4621747"/>
            <a:ext cx="1745639" cy="126609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694245" y="4759417"/>
            <a:ext cx="1688856" cy="1128422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761152" y="5924840"/>
            <a:ext cx="30245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Avenir Book" charset="0"/>
                <a:ea typeface="Avenir Book" charset="0"/>
                <a:cs typeface="Avenir Book" charset="0"/>
              </a:rPr>
              <a:t>What you hope is in the data</a:t>
            </a:r>
            <a:endParaRPr lang="en-US" sz="16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870822" y="5924840"/>
            <a:ext cx="30245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Avenir Book" charset="0"/>
                <a:ea typeface="Avenir Book" charset="0"/>
                <a:cs typeface="Avenir Book" charset="0"/>
              </a:rPr>
              <a:t>Data doesn’t cover all of the subpopulations you need.</a:t>
            </a:r>
            <a:endParaRPr lang="en-US" sz="16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85762" y="6424101"/>
            <a:ext cx="311357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Last thoughts </a:t>
            </a:r>
            <a:r>
              <a:rPr lang="en-US" sz="11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</a:t>
            </a:r>
            <a:r>
              <a:rPr lang="en-US" sz="110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supervised learning</a:t>
            </a:r>
            <a:endParaRPr lang="en-US" sz="11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776789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36442</TotalTime>
  <Words>1768</Words>
  <Application>Microsoft Office PowerPoint</Application>
  <PresentationFormat>Custom</PresentationFormat>
  <Paragraphs>338</Paragraphs>
  <Slides>48</Slides>
  <Notes>48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4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contact@jeffchen.org</dc:creator>
  <cp:lastModifiedBy>Jeff Chen</cp:lastModifiedBy>
  <cp:revision>453</cp:revision>
  <cp:lastPrinted>2017-03-27T18:44:25Z</cp:lastPrinted>
  <dcterms:created xsi:type="dcterms:W3CDTF">2017-01-08T03:44:27Z</dcterms:created>
  <dcterms:modified xsi:type="dcterms:W3CDTF">2018-01-08T03:20:26Z</dcterms:modified>
</cp:coreProperties>
</file>